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7a0e8db91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7a0e8db91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7a0e8db91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7a0e8db91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7a0e8db91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7a0e8db91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7a0e8db91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7a0e8db91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7a0e8db91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7a0e8db91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7a0eeb67f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7a0eeb67f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7a0eeb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7a0eeb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a0e8db91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7a0e8db91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c6fa3c898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c6fa3c89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7a0e8db911_0_9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7a0e8db91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7a0e8db911_0_1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7a0e8db911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7a0eeb67f7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7a0eeb67f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7a0eeb67f7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7a0eeb67f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7a0eeb67f7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7a0eeb67f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7a0eeb67f7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7a0eeb67f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hyperlink" Target="https://github.com/tailormayank/Tomato" TargetMode="External"/><Relationship Id="rId5" Type="http://schemas.openxmlformats.org/officeDocument/2006/relationships/hyperlink" Target="https://tomato-frontend-r1pc.onrender.com/" TargetMode="External"/><Relationship Id="rId6" Type="http://schemas.openxmlformats.org/officeDocument/2006/relationships/hyperlink" Target="https://tomato-admin-uelq.onrender.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79163"/>
            </a:gs>
            <a:gs pos="100000">
              <a:srgbClr val="C64A12"/>
            </a:gs>
          </a:gsLst>
          <a:path path="circle">
            <a:fillToRect b="50%" l="50%" r="50%" t="50%"/>
          </a:path>
          <a:tileRect/>
        </a:gradFill>
      </p:bgPr>
    </p:bg>
    <p:spTree>
      <p:nvGrpSpPr>
        <p:cNvPr id="71" name="Shape 71"/>
        <p:cNvGrpSpPr/>
        <p:nvPr/>
      </p:nvGrpSpPr>
      <p:grpSpPr>
        <a:xfrm>
          <a:off x="0" y="0"/>
          <a:ext cx="0" cy="0"/>
          <a:chOff x="0" y="0"/>
          <a:chExt cx="0" cy="0"/>
        </a:xfrm>
      </p:grpSpPr>
      <p:sp>
        <p:nvSpPr>
          <p:cNvPr id="72" name="Google Shape;72;p13"/>
          <p:cNvSpPr txBox="1"/>
          <p:nvPr>
            <p:ph idx="1" type="subTitle"/>
          </p:nvPr>
        </p:nvSpPr>
        <p:spPr>
          <a:xfrm>
            <a:off x="434925" y="3014100"/>
            <a:ext cx="6331500" cy="10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F3F3F3"/>
                </a:solidFill>
              </a:rPr>
              <a:t>Name - Mayank Tailor</a:t>
            </a:r>
            <a:endParaRPr b="1" sz="2000">
              <a:solidFill>
                <a:srgbClr val="F3F3F3"/>
              </a:solidFill>
            </a:endParaRPr>
          </a:p>
          <a:p>
            <a:pPr indent="0" lvl="0" marL="0" rtl="0" algn="l">
              <a:spcBef>
                <a:spcPts val="0"/>
              </a:spcBef>
              <a:spcAft>
                <a:spcPts val="0"/>
              </a:spcAft>
              <a:buNone/>
            </a:pPr>
            <a:r>
              <a:rPr b="1" lang="en" sz="2000">
                <a:solidFill>
                  <a:srgbClr val="F3F3F3"/>
                </a:solidFill>
              </a:rPr>
              <a:t>S_ID - 202312052</a:t>
            </a:r>
            <a:endParaRPr b="1" sz="2000">
              <a:solidFill>
                <a:srgbClr val="F3F3F3"/>
              </a:solidFill>
            </a:endParaRPr>
          </a:p>
          <a:p>
            <a:pPr indent="0" lvl="0" marL="0" rtl="0" algn="l">
              <a:spcBef>
                <a:spcPts val="0"/>
              </a:spcBef>
              <a:spcAft>
                <a:spcPts val="0"/>
              </a:spcAft>
              <a:buNone/>
            </a:pPr>
            <a:r>
              <a:rPr b="1" lang="en" sz="2000">
                <a:solidFill>
                  <a:srgbClr val="F3F3F3"/>
                </a:solidFill>
              </a:rPr>
              <a:t>Guided By - Dr. Shruti Bhilare</a:t>
            </a:r>
            <a:endParaRPr b="1" sz="2000">
              <a:solidFill>
                <a:srgbClr val="F3F3F3"/>
              </a:solidFill>
            </a:endParaRPr>
          </a:p>
        </p:txBody>
      </p:sp>
      <p:sp>
        <p:nvSpPr>
          <p:cNvPr id="73" name="Google Shape;73;p13"/>
          <p:cNvSpPr txBox="1"/>
          <p:nvPr>
            <p:ph type="ctrTitle"/>
          </p:nvPr>
        </p:nvSpPr>
        <p:spPr>
          <a:xfrm>
            <a:off x="369725" y="804100"/>
            <a:ext cx="6331500" cy="202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Report:</a:t>
            </a:r>
            <a:br>
              <a:rPr lang="en"/>
            </a:br>
            <a:r>
              <a:rPr lang="en"/>
              <a:t>Summer Internship</a:t>
            </a:r>
            <a:endParaRPr/>
          </a:p>
          <a:p>
            <a:pPr indent="0" lvl="0" marL="0" rtl="0" algn="l">
              <a:spcBef>
                <a:spcPts val="0"/>
              </a:spcBef>
              <a:spcAft>
                <a:spcPts val="0"/>
              </a:spcAft>
              <a:buNone/>
            </a:pPr>
            <a:r>
              <a:t/>
            </a:r>
            <a:endParaRPr b="0" i="1" sz="200"/>
          </a:p>
          <a:p>
            <a:pPr indent="0" lvl="0" marL="0" rtl="0" algn="l">
              <a:spcBef>
                <a:spcPts val="0"/>
              </a:spcBef>
              <a:spcAft>
                <a:spcPts val="0"/>
              </a:spcAft>
              <a:buNone/>
            </a:pPr>
            <a:r>
              <a:rPr b="0" i="1" lang="en" sz="2000"/>
              <a:t>M.Sc. (Information Technology)  2nd Semester</a:t>
            </a:r>
            <a:endParaRPr sz="3500"/>
          </a:p>
          <a:p>
            <a:pPr indent="0" lvl="0" marL="0" rtl="0" algn="l">
              <a:spcBef>
                <a:spcPts val="0"/>
              </a:spcBef>
              <a:spcAft>
                <a:spcPts val="0"/>
              </a:spcAft>
              <a:buNone/>
            </a:pPr>
            <a:r>
              <a:t/>
            </a:r>
            <a:endParaRPr/>
          </a:p>
        </p:txBody>
      </p:sp>
      <p:sp>
        <p:nvSpPr>
          <p:cNvPr id="74" name="Google Shape;74;p13"/>
          <p:cNvSpPr/>
          <p:nvPr/>
        </p:nvSpPr>
        <p:spPr>
          <a:xfrm>
            <a:off x="416675" y="362675"/>
            <a:ext cx="239100" cy="115800"/>
          </a:xfrm>
          <a:prstGeom prst="roundRect">
            <a:avLst>
              <a:gd fmla="val 16667" name="adj"/>
            </a:avLst>
          </a:prstGeom>
          <a:solidFill>
            <a:srgbClr val="CC531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75" name="Google Shape;75;p13"/>
          <p:cNvPicPr preferRelativeResize="0"/>
          <p:nvPr/>
        </p:nvPicPr>
        <p:blipFill>
          <a:blip r:embed="rId3">
            <a:alphaModFix/>
          </a:blip>
          <a:stretch>
            <a:fillRect/>
          </a:stretch>
        </p:blipFill>
        <p:spPr>
          <a:xfrm>
            <a:off x="369725" y="258650"/>
            <a:ext cx="1647825" cy="323850"/>
          </a:xfrm>
          <a:prstGeom prst="rect">
            <a:avLst/>
          </a:prstGeom>
          <a:noFill/>
          <a:ln>
            <a:noFill/>
          </a:ln>
        </p:spPr>
      </p:pic>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79163"/>
            </a:gs>
            <a:gs pos="100000">
              <a:srgbClr val="C64A12"/>
            </a:gs>
          </a:gsLst>
          <a:path path="circle">
            <a:fillToRect b="50%" l="50%" r="50%" t="50%"/>
          </a:path>
          <a:tileRect/>
        </a:gradFill>
      </p:bgPr>
    </p:bg>
    <p:spTree>
      <p:nvGrpSpPr>
        <p:cNvPr id="139" name="Shape 139"/>
        <p:cNvGrpSpPr/>
        <p:nvPr/>
      </p:nvGrpSpPr>
      <p:grpSpPr>
        <a:xfrm>
          <a:off x="0" y="0"/>
          <a:ext cx="0" cy="0"/>
          <a:chOff x="0" y="0"/>
          <a:chExt cx="0" cy="0"/>
        </a:xfrm>
      </p:grpSpPr>
      <p:sp>
        <p:nvSpPr>
          <p:cNvPr id="140" name="Google Shape;140;p22"/>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ScreenSorts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3"/>
          <p:cNvPicPr preferRelativeResize="0"/>
          <p:nvPr/>
        </p:nvPicPr>
        <p:blipFill>
          <a:blip r:embed="rId3">
            <a:alphaModFix/>
          </a:blip>
          <a:stretch>
            <a:fillRect/>
          </a:stretch>
        </p:blipFill>
        <p:spPr>
          <a:xfrm>
            <a:off x="311475" y="1317950"/>
            <a:ext cx="5466000" cy="2811850"/>
          </a:xfrm>
          <a:prstGeom prst="rect">
            <a:avLst/>
          </a:prstGeom>
          <a:noFill/>
          <a:ln cap="flat" cmpd="sng" w="9525">
            <a:solidFill>
              <a:schemeClr val="dk1"/>
            </a:solidFill>
            <a:prstDash val="solid"/>
            <a:round/>
            <a:headEnd len="sm" w="sm" type="none"/>
            <a:tailEnd len="sm" w="sm" type="none"/>
          </a:ln>
        </p:spPr>
      </p:pic>
      <p:pic>
        <p:nvPicPr>
          <p:cNvPr id="146" name="Google Shape;146;p23"/>
          <p:cNvPicPr preferRelativeResize="0"/>
          <p:nvPr/>
        </p:nvPicPr>
        <p:blipFill rotWithShape="1">
          <a:blip r:embed="rId4">
            <a:alphaModFix/>
          </a:blip>
          <a:srcRect b="1531" l="2687" r="2687" t="1541"/>
          <a:stretch/>
        </p:blipFill>
        <p:spPr>
          <a:xfrm>
            <a:off x="6232103" y="1317950"/>
            <a:ext cx="2307245" cy="2811850"/>
          </a:xfrm>
          <a:prstGeom prst="rect">
            <a:avLst/>
          </a:prstGeom>
          <a:noFill/>
          <a:ln cap="flat" cmpd="sng" w="9525">
            <a:solidFill>
              <a:schemeClr val="dk1"/>
            </a:solidFill>
            <a:prstDash val="solid"/>
            <a:round/>
            <a:headEnd len="sm" w="sm" type="none"/>
            <a:tailEnd len="sm" w="sm" type="none"/>
          </a:ln>
        </p:spPr>
      </p:pic>
      <p:sp>
        <p:nvSpPr>
          <p:cNvPr id="147" name="Google Shape;147;p23"/>
          <p:cNvSpPr txBox="1"/>
          <p:nvPr/>
        </p:nvSpPr>
        <p:spPr>
          <a:xfrm>
            <a:off x="206600" y="884275"/>
            <a:ext cx="2289300" cy="2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800">
                <a:solidFill>
                  <a:schemeClr val="lt2"/>
                </a:solidFill>
                <a:latin typeface="Lato"/>
                <a:ea typeface="Lato"/>
                <a:cs typeface="Lato"/>
                <a:sym typeface="Lato"/>
              </a:rPr>
              <a:t>Home Page:</a:t>
            </a:r>
            <a:endParaRPr b="1" sz="1800">
              <a:solidFill>
                <a:schemeClr val="lt2"/>
              </a:solidFill>
              <a:latin typeface="Lato"/>
              <a:ea typeface="Lato"/>
              <a:cs typeface="Lato"/>
              <a:sym typeface="Lato"/>
            </a:endParaRPr>
          </a:p>
          <a:p>
            <a:pPr indent="0" lvl="0" marL="0" rtl="0" algn="l">
              <a:spcBef>
                <a:spcPts val="0"/>
              </a:spcBef>
              <a:spcAft>
                <a:spcPts val="0"/>
              </a:spcAft>
              <a:buNone/>
            </a:pPr>
            <a:r>
              <a:t/>
            </a:r>
            <a:endParaRPr b="1" sz="1800">
              <a:solidFill>
                <a:schemeClr val="lt2"/>
              </a:solidFill>
              <a:latin typeface="Lato"/>
              <a:ea typeface="Lato"/>
              <a:cs typeface="Lato"/>
              <a:sym typeface="Lato"/>
            </a:endParaRPr>
          </a:p>
        </p:txBody>
      </p:sp>
      <p:sp>
        <p:nvSpPr>
          <p:cNvPr id="148" name="Google Shape;148;p23"/>
          <p:cNvSpPr txBox="1"/>
          <p:nvPr/>
        </p:nvSpPr>
        <p:spPr>
          <a:xfrm>
            <a:off x="6110675" y="884275"/>
            <a:ext cx="2289300" cy="2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Sign-Up</a:t>
            </a:r>
            <a:r>
              <a:rPr b="1" lang="en" sz="1800">
                <a:solidFill>
                  <a:schemeClr val="lt2"/>
                </a:solidFill>
                <a:latin typeface="Lato"/>
                <a:ea typeface="Lato"/>
                <a:cs typeface="Lato"/>
                <a:sym typeface="Lato"/>
              </a:rPr>
              <a:t> Page:</a:t>
            </a:r>
            <a:endParaRPr b="1" sz="1800">
              <a:solidFill>
                <a:schemeClr val="lt2"/>
              </a:solidFill>
              <a:latin typeface="Lato"/>
              <a:ea typeface="Lato"/>
              <a:cs typeface="Lato"/>
              <a:sym typeface="Lato"/>
            </a:endParaRPr>
          </a:p>
          <a:p>
            <a:pPr indent="0" lvl="0" marL="0" rtl="0" algn="l">
              <a:spcBef>
                <a:spcPts val="0"/>
              </a:spcBef>
              <a:spcAft>
                <a:spcPts val="0"/>
              </a:spcAft>
              <a:buNone/>
            </a:pPr>
            <a:r>
              <a:t/>
            </a:r>
            <a:endParaRPr b="1" sz="1800">
              <a:solidFill>
                <a:schemeClr val="lt2"/>
              </a:solidFill>
              <a:latin typeface="Lato"/>
              <a:ea typeface="Lato"/>
              <a:cs typeface="Lato"/>
              <a:sym typeface="Lato"/>
            </a:endParaRPr>
          </a:p>
        </p:txBody>
      </p:sp>
      <p:pic>
        <p:nvPicPr>
          <p:cNvPr id="149" name="Google Shape;149;p23"/>
          <p:cNvPicPr preferRelativeResize="0"/>
          <p:nvPr/>
        </p:nvPicPr>
        <p:blipFill>
          <a:blip r:embed="rId5">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a:blip r:embed="rId3">
            <a:alphaModFix amt="80000"/>
          </a:blip>
          <a:stretch>
            <a:fillRect/>
          </a:stretch>
        </p:blipFill>
        <p:spPr>
          <a:xfrm>
            <a:off x="116200" y="224700"/>
            <a:ext cx="1474075" cy="289700"/>
          </a:xfrm>
          <a:prstGeom prst="rect">
            <a:avLst/>
          </a:prstGeom>
          <a:noFill/>
          <a:ln>
            <a:noFill/>
          </a:ln>
        </p:spPr>
      </p:pic>
      <p:pic>
        <p:nvPicPr>
          <p:cNvPr id="155" name="Google Shape;155;p24"/>
          <p:cNvPicPr preferRelativeResize="0"/>
          <p:nvPr/>
        </p:nvPicPr>
        <p:blipFill rotWithShape="1">
          <a:blip r:embed="rId4">
            <a:alphaModFix/>
          </a:blip>
          <a:srcRect b="0" l="0" r="0" t="0"/>
          <a:stretch/>
        </p:blipFill>
        <p:spPr>
          <a:xfrm>
            <a:off x="485300" y="822450"/>
            <a:ext cx="5943600" cy="1638300"/>
          </a:xfrm>
          <a:prstGeom prst="rect">
            <a:avLst/>
          </a:prstGeom>
          <a:noFill/>
          <a:ln cap="flat" cmpd="sng" w="9525">
            <a:solidFill>
              <a:schemeClr val="dk1"/>
            </a:solidFill>
            <a:prstDash val="solid"/>
            <a:round/>
            <a:headEnd len="sm" w="sm" type="none"/>
            <a:tailEnd len="sm" w="sm" type="none"/>
          </a:ln>
        </p:spPr>
      </p:pic>
      <p:pic>
        <p:nvPicPr>
          <p:cNvPr id="156" name="Google Shape;156;p24"/>
          <p:cNvPicPr preferRelativeResize="0"/>
          <p:nvPr/>
        </p:nvPicPr>
        <p:blipFill>
          <a:blip r:embed="rId5">
            <a:alphaModFix/>
          </a:blip>
          <a:stretch>
            <a:fillRect/>
          </a:stretch>
        </p:blipFill>
        <p:spPr>
          <a:xfrm>
            <a:off x="485288" y="2768800"/>
            <a:ext cx="5943600" cy="2162175"/>
          </a:xfrm>
          <a:prstGeom prst="rect">
            <a:avLst/>
          </a:prstGeom>
          <a:noFill/>
          <a:ln cap="flat" cmpd="sng" w="9525">
            <a:solidFill>
              <a:schemeClr val="dk1"/>
            </a:solidFill>
            <a:prstDash val="solid"/>
            <a:round/>
            <a:headEnd len="sm" w="sm" type="none"/>
            <a:tailEnd len="sm" w="sm" type="none"/>
          </a:ln>
        </p:spPr>
      </p:pic>
      <p:sp>
        <p:nvSpPr>
          <p:cNvPr id="157" name="Google Shape;157;p24"/>
          <p:cNvSpPr txBox="1"/>
          <p:nvPr/>
        </p:nvSpPr>
        <p:spPr>
          <a:xfrm>
            <a:off x="6720625" y="1436850"/>
            <a:ext cx="18936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Menu</a:t>
            </a:r>
            <a:endParaRPr b="1" sz="1800">
              <a:solidFill>
                <a:schemeClr val="lt2"/>
              </a:solidFill>
              <a:latin typeface="Lato"/>
              <a:ea typeface="Lato"/>
              <a:cs typeface="Lato"/>
              <a:sym typeface="Lato"/>
            </a:endParaRPr>
          </a:p>
        </p:txBody>
      </p:sp>
      <p:sp>
        <p:nvSpPr>
          <p:cNvPr id="158" name="Google Shape;158;p24"/>
          <p:cNvSpPr txBox="1"/>
          <p:nvPr/>
        </p:nvSpPr>
        <p:spPr>
          <a:xfrm>
            <a:off x="6660925" y="3645138"/>
            <a:ext cx="18936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Food Cards</a:t>
            </a:r>
            <a:endParaRPr b="1" sz="1800">
              <a:solidFill>
                <a:schemeClr val="lt2"/>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5"/>
          <p:cNvPicPr preferRelativeResize="0"/>
          <p:nvPr/>
        </p:nvPicPr>
        <p:blipFill>
          <a:blip r:embed="rId3">
            <a:alphaModFix amt="80000"/>
          </a:blip>
          <a:stretch>
            <a:fillRect/>
          </a:stretch>
        </p:blipFill>
        <p:spPr>
          <a:xfrm>
            <a:off x="116200" y="224700"/>
            <a:ext cx="1474075" cy="289700"/>
          </a:xfrm>
          <a:prstGeom prst="rect">
            <a:avLst/>
          </a:prstGeom>
          <a:noFill/>
          <a:ln>
            <a:noFill/>
          </a:ln>
        </p:spPr>
      </p:pic>
      <p:pic>
        <p:nvPicPr>
          <p:cNvPr id="164" name="Google Shape;164;p25"/>
          <p:cNvPicPr preferRelativeResize="0"/>
          <p:nvPr/>
        </p:nvPicPr>
        <p:blipFill rotWithShape="1">
          <a:blip r:embed="rId4">
            <a:alphaModFix/>
          </a:blip>
          <a:srcRect b="6208" l="0" r="2647" t="0"/>
          <a:stretch/>
        </p:blipFill>
        <p:spPr>
          <a:xfrm>
            <a:off x="1521150" y="1208475"/>
            <a:ext cx="6101700" cy="2994850"/>
          </a:xfrm>
          <a:prstGeom prst="rect">
            <a:avLst/>
          </a:prstGeom>
          <a:noFill/>
          <a:ln cap="flat" cmpd="sng" w="9525">
            <a:solidFill>
              <a:schemeClr val="dk1"/>
            </a:solidFill>
            <a:prstDash val="solid"/>
            <a:round/>
            <a:headEnd len="sm" w="sm" type="none"/>
            <a:tailEnd len="sm" w="sm" type="none"/>
          </a:ln>
        </p:spPr>
      </p:pic>
      <p:sp>
        <p:nvSpPr>
          <p:cNvPr id="165" name="Google Shape;165;p25"/>
          <p:cNvSpPr txBox="1"/>
          <p:nvPr/>
        </p:nvSpPr>
        <p:spPr>
          <a:xfrm>
            <a:off x="1368750" y="814875"/>
            <a:ext cx="1083300" cy="5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Cart</a:t>
            </a:r>
            <a:endParaRPr b="1" sz="1700">
              <a:solidFill>
                <a:schemeClr val="lt2"/>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6"/>
          <p:cNvPicPr preferRelativeResize="0"/>
          <p:nvPr/>
        </p:nvPicPr>
        <p:blipFill>
          <a:blip r:embed="rId3">
            <a:alphaModFix amt="80000"/>
          </a:blip>
          <a:stretch>
            <a:fillRect/>
          </a:stretch>
        </p:blipFill>
        <p:spPr>
          <a:xfrm>
            <a:off x="116200" y="224700"/>
            <a:ext cx="1474075" cy="289700"/>
          </a:xfrm>
          <a:prstGeom prst="rect">
            <a:avLst/>
          </a:prstGeom>
          <a:noFill/>
          <a:ln>
            <a:noFill/>
          </a:ln>
        </p:spPr>
      </p:pic>
      <p:pic>
        <p:nvPicPr>
          <p:cNvPr id="171" name="Google Shape;171;p26"/>
          <p:cNvPicPr preferRelativeResize="0"/>
          <p:nvPr/>
        </p:nvPicPr>
        <p:blipFill rotWithShape="1">
          <a:blip r:embed="rId4">
            <a:alphaModFix/>
          </a:blip>
          <a:srcRect b="3538" l="0" r="0" t="26246"/>
          <a:stretch/>
        </p:blipFill>
        <p:spPr>
          <a:xfrm>
            <a:off x="398050" y="961025"/>
            <a:ext cx="5943600" cy="2013050"/>
          </a:xfrm>
          <a:prstGeom prst="rect">
            <a:avLst/>
          </a:prstGeom>
          <a:noFill/>
          <a:ln cap="flat" cmpd="sng" w="9525">
            <a:solidFill>
              <a:schemeClr val="dk1"/>
            </a:solidFill>
            <a:prstDash val="solid"/>
            <a:round/>
            <a:headEnd len="sm" w="sm" type="none"/>
            <a:tailEnd len="sm" w="sm" type="none"/>
          </a:ln>
        </p:spPr>
      </p:pic>
      <p:pic>
        <p:nvPicPr>
          <p:cNvPr id="172" name="Google Shape;172;p26"/>
          <p:cNvPicPr preferRelativeResize="0"/>
          <p:nvPr/>
        </p:nvPicPr>
        <p:blipFill rotWithShape="1">
          <a:blip r:embed="rId5">
            <a:alphaModFix/>
          </a:blip>
          <a:srcRect b="0" l="0" r="0" t="27404"/>
          <a:stretch/>
        </p:blipFill>
        <p:spPr>
          <a:xfrm>
            <a:off x="398050" y="3383500"/>
            <a:ext cx="5943600" cy="1334500"/>
          </a:xfrm>
          <a:prstGeom prst="rect">
            <a:avLst/>
          </a:prstGeom>
          <a:noFill/>
          <a:ln cap="flat" cmpd="sng" w="9525">
            <a:solidFill>
              <a:schemeClr val="dk1"/>
            </a:solidFill>
            <a:prstDash val="solid"/>
            <a:round/>
            <a:headEnd len="sm" w="sm" type="none"/>
            <a:tailEnd len="sm" w="sm" type="none"/>
          </a:ln>
        </p:spPr>
      </p:pic>
      <p:sp>
        <p:nvSpPr>
          <p:cNvPr id="173" name="Google Shape;173;p26"/>
          <p:cNvSpPr txBox="1"/>
          <p:nvPr/>
        </p:nvSpPr>
        <p:spPr>
          <a:xfrm>
            <a:off x="6573675" y="1549600"/>
            <a:ext cx="1296600" cy="5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Order’s Page</a:t>
            </a:r>
            <a:endParaRPr b="1" sz="1800">
              <a:solidFill>
                <a:schemeClr val="lt2"/>
              </a:solidFill>
              <a:latin typeface="Lato"/>
              <a:ea typeface="Lato"/>
              <a:cs typeface="Lato"/>
              <a:sym typeface="Lato"/>
            </a:endParaRPr>
          </a:p>
        </p:txBody>
      </p:sp>
      <p:sp>
        <p:nvSpPr>
          <p:cNvPr id="174" name="Google Shape;174;p26"/>
          <p:cNvSpPr txBox="1"/>
          <p:nvPr/>
        </p:nvSpPr>
        <p:spPr>
          <a:xfrm>
            <a:off x="6573675" y="3794850"/>
            <a:ext cx="1296600" cy="5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My Orders Page</a:t>
            </a:r>
            <a:endParaRPr b="1" sz="1800">
              <a:solidFill>
                <a:schemeClr val="lt2"/>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7"/>
          <p:cNvPicPr preferRelativeResize="0"/>
          <p:nvPr/>
        </p:nvPicPr>
        <p:blipFill>
          <a:blip r:embed="rId3">
            <a:alphaModFix amt="80000"/>
          </a:blip>
          <a:stretch>
            <a:fillRect/>
          </a:stretch>
        </p:blipFill>
        <p:spPr>
          <a:xfrm>
            <a:off x="116200" y="224700"/>
            <a:ext cx="1474075" cy="289700"/>
          </a:xfrm>
          <a:prstGeom prst="rect">
            <a:avLst/>
          </a:prstGeom>
          <a:noFill/>
          <a:ln>
            <a:noFill/>
          </a:ln>
        </p:spPr>
      </p:pic>
      <p:pic>
        <p:nvPicPr>
          <p:cNvPr id="180" name="Google Shape;180;p27"/>
          <p:cNvPicPr preferRelativeResize="0"/>
          <p:nvPr/>
        </p:nvPicPr>
        <p:blipFill>
          <a:blip r:embed="rId4">
            <a:alphaModFix/>
          </a:blip>
          <a:stretch>
            <a:fillRect/>
          </a:stretch>
        </p:blipFill>
        <p:spPr>
          <a:xfrm>
            <a:off x="1600200" y="1302225"/>
            <a:ext cx="5943600" cy="3238500"/>
          </a:xfrm>
          <a:prstGeom prst="rect">
            <a:avLst/>
          </a:prstGeom>
          <a:noFill/>
          <a:ln cap="flat" cmpd="sng" w="9525">
            <a:solidFill>
              <a:schemeClr val="dk1"/>
            </a:solidFill>
            <a:prstDash val="solid"/>
            <a:round/>
            <a:headEnd len="sm" w="sm" type="none"/>
            <a:tailEnd len="sm" w="sm" type="none"/>
          </a:ln>
        </p:spPr>
      </p:pic>
      <p:sp>
        <p:nvSpPr>
          <p:cNvPr id="181" name="Google Shape;181;p27"/>
          <p:cNvSpPr txBox="1"/>
          <p:nvPr/>
        </p:nvSpPr>
        <p:spPr>
          <a:xfrm>
            <a:off x="1600200" y="790425"/>
            <a:ext cx="3531300" cy="2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Payment Gateway</a:t>
            </a:r>
            <a:endParaRPr b="1" sz="1800">
              <a:solidFill>
                <a:schemeClr val="lt2"/>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8"/>
          <p:cNvPicPr preferRelativeResize="0"/>
          <p:nvPr/>
        </p:nvPicPr>
        <p:blipFill>
          <a:blip r:embed="rId3">
            <a:alphaModFix amt="80000"/>
          </a:blip>
          <a:stretch>
            <a:fillRect/>
          </a:stretch>
        </p:blipFill>
        <p:spPr>
          <a:xfrm>
            <a:off x="152400" y="83925"/>
            <a:ext cx="1470800" cy="651825"/>
          </a:xfrm>
          <a:prstGeom prst="rect">
            <a:avLst/>
          </a:prstGeom>
          <a:noFill/>
          <a:ln>
            <a:noFill/>
          </a:ln>
        </p:spPr>
      </p:pic>
      <p:pic>
        <p:nvPicPr>
          <p:cNvPr id="187" name="Google Shape;187;p28"/>
          <p:cNvPicPr preferRelativeResize="0"/>
          <p:nvPr/>
        </p:nvPicPr>
        <p:blipFill rotWithShape="1">
          <a:blip r:embed="rId4">
            <a:alphaModFix/>
          </a:blip>
          <a:srcRect b="0" l="0" r="1254" t="0"/>
          <a:stretch/>
        </p:blipFill>
        <p:spPr>
          <a:xfrm>
            <a:off x="870600" y="1473025"/>
            <a:ext cx="7402801" cy="2965824"/>
          </a:xfrm>
          <a:prstGeom prst="rect">
            <a:avLst/>
          </a:prstGeom>
          <a:noFill/>
          <a:ln cap="flat" cmpd="sng" w="9525">
            <a:solidFill>
              <a:schemeClr val="dk1"/>
            </a:solidFill>
            <a:prstDash val="solid"/>
            <a:round/>
            <a:headEnd len="sm" w="sm" type="none"/>
            <a:tailEnd len="sm" w="sm" type="none"/>
          </a:ln>
        </p:spPr>
      </p:pic>
      <p:sp>
        <p:nvSpPr>
          <p:cNvPr id="188" name="Google Shape;188;p28"/>
          <p:cNvSpPr txBox="1"/>
          <p:nvPr/>
        </p:nvSpPr>
        <p:spPr>
          <a:xfrm>
            <a:off x="785325" y="1007025"/>
            <a:ext cx="2165400" cy="3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Add  Food Items</a:t>
            </a:r>
            <a:endParaRPr b="1" sz="1800">
              <a:solidFill>
                <a:schemeClr val="lt2"/>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9"/>
          <p:cNvPicPr preferRelativeResize="0"/>
          <p:nvPr/>
        </p:nvPicPr>
        <p:blipFill>
          <a:blip r:embed="rId3">
            <a:alphaModFix amt="80000"/>
          </a:blip>
          <a:stretch>
            <a:fillRect/>
          </a:stretch>
        </p:blipFill>
        <p:spPr>
          <a:xfrm>
            <a:off x="152400" y="83925"/>
            <a:ext cx="1505050" cy="667025"/>
          </a:xfrm>
          <a:prstGeom prst="rect">
            <a:avLst/>
          </a:prstGeom>
          <a:noFill/>
          <a:ln>
            <a:noFill/>
          </a:ln>
        </p:spPr>
      </p:pic>
      <p:pic>
        <p:nvPicPr>
          <p:cNvPr id="194" name="Google Shape;194;p29"/>
          <p:cNvPicPr preferRelativeResize="0"/>
          <p:nvPr/>
        </p:nvPicPr>
        <p:blipFill rotWithShape="1">
          <a:blip r:embed="rId4">
            <a:alphaModFix/>
          </a:blip>
          <a:srcRect b="0" l="0" r="4351" t="2315"/>
          <a:stretch/>
        </p:blipFill>
        <p:spPr>
          <a:xfrm>
            <a:off x="306400" y="912850"/>
            <a:ext cx="7204875" cy="1793875"/>
          </a:xfrm>
          <a:prstGeom prst="rect">
            <a:avLst/>
          </a:prstGeom>
          <a:noFill/>
          <a:ln cap="flat" cmpd="sng" w="9525">
            <a:solidFill>
              <a:schemeClr val="dk1"/>
            </a:solidFill>
            <a:prstDash val="solid"/>
            <a:round/>
            <a:headEnd len="sm" w="sm" type="none"/>
            <a:tailEnd len="sm" w="sm" type="none"/>
          </a:ln>
        </p:spPr>
      </p:pic>
      <p:pic>
        <p:nvPicPr>
          <p:cNvPr id="195" name="Google Shape;195;p29"/>
          <p:cNvPicPr preferRelativeResize="0"/>
          <p:nvPr/>
        </p:nvPicPr>
        <p:blipFill rotWithShape="1">
          <a:blip r:embed="rId5">
            <a:alphaModFix/>
          </a:blip>
          <a:srcRect b="0" l="0" r="4306" t="0"/>
          <a:stretch/>
        </p:blipFill>
        <p:spPr>
          <a:xfrm>
            <a:off x="306388" y="3086576"/>
            <a:ext cx="7204876" cy="1682298"/>
          </a:xfrm>
          <a:prstGeom prst="rect">
            <a:avLst/>
          </a:prstGeom>
          <a:noFill/>
          <a:ln cap="flat" cmpd="sng" w="9525">
            <a:solidFill>
              <a:schemeClr val="dk1"/>
            </a:solidFill>
            <a:prstDash val="solid"/>
            <a:round/>
            <a:headEnd len="sm" w="sm" type="none"/>
            <a:tailEnd len="sm" w="sm" type="none"/>
          </a:ln>
        </p:spPr>
      </p:pic>
      <p:sp>
        <p:nvSpPr>
          <p:cNvPr id="196" name="Google Shape;196;p29"/>
          <p:cNvSpPr txBox="1"/>
          <p:nvPr/>
        </p:nvSpPr>
        <p:spPr>
          <a:xfrm>
            <a:off x="7605400" y="1296325"/>
            <a:ext cx="1061100" cy="10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Items</a:t>
            </a:r>
            <a:endParaRPr b="1" sz="1800">
              <a:solidFill>
                <a:schemeClr val="lt2"/>
              </a:solidFill>
              <a:latin typeface="Lato"/>
              <a:ea typeface="Lato"/>
              <a:cs typeface="Lato"/>
              <a:sym typeface="Lato"/>
            </a:endParaRPr>
          </a:p>
          <a:p>
            <a:pPr indent="0" lvl="0" marL="0" rtl="0" algn="l">
              <a:spcBef>
                <a:spcPts val="0"/>
              </a:spcBef>
              <a:spcAft>
                <a:spcPts val="0"/>
              </a:spcAft>
              <a:buNone/>
            </a:pPr>
            <a:r>
              <a:rPr b="1" lang="en" sz="1800">
                <a:solidFill>
                  <a:schemeClr val="lt2"/>
                </a:solidFill>
                <a:latin typeface="Lato"/>
                <a:ea typeface="Lato"/>
                <a:cs typeface="Lato"/>
                <a:sym typeface="Lato"/>
              </a:rPr>
              <a:t>List</a:t>
            </a:r>
            <a:endParaRPr b="1" sz="1800">
              <a:solidFill>
                <a:schemeClr val="lt2"/>
              </a:solidFill>
              <a:latin typeface="Lato"/>
              <a:ea typeface="Lato"/>
              <a:cs typeface="Lato"/>
              <a:sym typeface="Lato"/>
            </a:endParaRPr>
          </a:p>
        </p:txBody>
      </p:sp>
      <p:sp>
        <p:nvSpPr>
          <p:cNvPr id="197" name="Google Shape;197;p29"/>
          <p:cNvSpPr txBox="1"/>
          <p:nvPr/>
        </p:nvSpPr>
        <p:spPr>
          <a:xfrm>
            <a:off x="7605400" y="3414263"/>
            <a:ext cx="1061100" cy="10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2"/>
                </a:solidFill>
                <a:latin typeface="Lato"/>
                <a:ea typeface="Lato"/>
                <a:cs typeface="Lato"/>
                <a:sym typeface="Lato"/>
              </a:rPr>
              <a:t>Orders</a:t>
            </a:r>
            <a:r>
              <a:rPr b="1" lang="en" sz="1800">
                <a:solidFill>
                  <a:schemeClr val="lt2"/>
                </a:solidFill>
                <a:latin typeface="Lato"/>
                <a:ea typeface="Lato"/>
                <a:cs typeface="Lato"/>
                <a:sym typeface="Lato"/>
              </a:rPr>
              <a:t> Page</a:t>
            </a:r>
            <a:endParaRPr b="1" sz="1800">
              <a:solidFill>
                <a:schemeClr val="lt2"/>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79163"/>
            </a:gs>
            <a:gs pos="100000">
              <a:srgbClr val="C64A12"/>
            </a:gs>
          </a:gsLst>
          <a:path path="circle">
            <a:fillToRect b="50%" l="50%" r="50%" t="50%"/>
          </a:path>
          <a:tileRect/>
        </a:gradFill>
      </p:bgPr>
    </p:bg>
    <p:spTree>
      <p:nvGrpSpPr>
        <p:cNvPr id="201" name="Shape 201"/>
        <p:cNvGrpSpPr/>
        <p:nvPr/>
      </p:nvGrpSpPr>
      <p:grpSpPr>
        <a:xfrm>
          <a:off x="0" y="0"/>
          <a:ext cx="0" cy="0"/>
          <a:chOff x="0" y="0"/>
          <a:chExt cx="0" cy="0"/>
        </a:xfrm>
      </p:grpSpPr>
      <p:sp>
        <p:nvSpPr>
          <p:cNvPr id="202" name="Google Shape;202;p30"/>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Lessons</a:t>
            </a:r>
            <a:r>
              <a:rPr lang="en"/>
              <a:t> Learned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descr="Background pointer shape in timeline graphic" id="207" name="Google Shape;207;p31"/>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08" name="Google Shape;208;p31"/>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User-Centric Design</a:t>
            </a:r>
            <a:endParaRPr b="1" sz="1400">
              <a:solidFill>
                <a:schemeClr val="lt1"/>
              </a:solidFill>
            </a:endParaRPr>
          </a:p>
        </p:txBody>
      </p:sp>
      <p:grpSp>
        <p:nvGrpSpPr>
          <p:cNvPr id="209" name="Google Shape;209;p31"/>
          <p:cNvGrpSpPr/>
          <p:nvPr/>
        </p:nvGrpSpPr>
        <p:grpSpPr>
          <a:xfrm>
            <a:off x="969270" y="1610215"/>
            <a:ext cx="198900" cy="593656"/>
            <a:chOff x="777447" y="1610215"/>
            <a:chExt cx="198900" cy="593656"/>
          </a:xfrm>
        </p:grpSpPr>
        <p:cxnSp>
          <p:nvCxnSpPr>
            <p:cNvPr id="210" name="Google Shape;210;p31"/>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211" name="Google Shape;211;p31"/>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31"/>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Focusing on UI &amp; UX to </a:t>
            </a:r>
            <a:r>
              <a:rPr lang="en" sz="1400"/>
              <a:t>enhance</a:t>
            </a:r>
            <a:r>
              <a:rPr lang="en" sz="1400"/>
              <a:t> the overall user </a:t>
            </a:r>
            <a:r>
              <a:rPr lang="en" sz="1400"/>
              <a:t>satisfaction</a:t>
            </a:r>
            <a:r>
              <a:rPr lang="en" sz="1400"/>
              <a:t> </a:t>
            </a:r>
            <a:endParaRPr sz="1400"/>
          </a:p>
        </p:txBody>
      </p:sp>
      <p:sp>
        <p:nvSpPr>
          <p:cNvPr descr="Background pointer shape in timeline graphic" id="213" name="Google Shape;213;p31"/>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14" name="Google Shape;214;p31"/>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Time </a:t>
            </a:r>
            <a:r>
              <a:rPr b="1" lang="en" sz="1400">
                <a:solidFill>
                  <a:schemeClr val="lt1"/>
                </a:solidFill>
              </a:rPr>
              <a:t>Management</a:t>
            </a:r>
            <a:endParaRPr b="1" sz="1400">
              <a:solidFill>
                <a:schemeClr val="lt1"/>
              </a:solidFill>
            </a:endParaRPr>
          </a:p>
        </p:txBody>
      </p:sp>
      <p:grpSp>
        <p:nvGrpSpPr>
          <p:cNvPr id="215" name="Google Shape;215;p31"/>
          <p:cNvGrpSpPr/>
          <p:nvPr/>
        </p:nvGrpSpPr>
        <p:grpSpPr>
          <a:xfrm>
            <a:off x="2684632" y="2938958"/>
            <a:ext cx="198900" cy="593656"/>
            <a:chOff x="2223534" y="2938958"/>
            <a:chExt cx="198900" cy="593656"/>
          </a:xfrm>
        </p:grpSpPr>
        <p:cxnSp>
          <p:nvCxnSpPr>
            <p:cNvPr id="216" name="Google Shape;216;p31"/>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217" name="Google Shape;217;p31"/>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Background pointer shape in timeline graphic" id="218" name="Google Shape;218;p31"/>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219" name="Google Shape;219;p31"/>
          <p:cNvGrpSpPr/>
          <p:nvPr/>
        </p:nvGrpSpPr>
        <p:grpSpPr>
          <a:xfrm>
            <a:off x="4319545" y="1610215"/>
            <a:ext cx="198900" cy="593656"/>
            <a:chOff x="3918084" y="1610215"/>
            <a:chExt cx="198900" cy="593656"/>
          </a:xfrm>
        </p:grpSpPr>
        <p:cxnSp>
          <p:nvCxnSpPr>
            <p:cNvPr id="220" name="Google Shape;220;p31"/>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21" name="Google Shape;221;p31"/>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31"/>
          <p:cNvSpPr txBox="1"/>
          <p:nvPr>
            <p:ph idx="4294967295" type="body"/>
          </p:nvPr>
        </p:nvSpPr>
        <p:spPr>
          <a:xfrm>
            <a:off x="3338225" y="258279"/>
            <a:ext cx="2242800" cy="130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Staying updated with the latest developments in web technologies and being open to new ideas and approaches.</a:t>
            </a:r>
            <a:endParaRPr sz="1400"/>
          </a:p>
        </p:txBody>
      </p:sp>
      <p:sp>
        <p:nvSpPr>
          <p:cNvPr descr="Background pointer shape in timeline graphic" id="223" name="Google Shape;223;p31"/>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224" name="Google Shape;224;p31"/>
          <p:cNvGrpSpPr/>
          <p:nvPr/>
        </p:nvGrpSpPr>
        <p:grpSpPr>
          <a:xfrm>
            <a:off x="5973070" y="2938958"/>
            <a:ext cx="198900" cy="593656"/>
            <a:chOff x="5958946" y="2938958"/>
            <a:chExt cx="198900" cy="593656"/>
          </a:xfrm>
        </p:grpSpPr>
        <p:cxnSp>
          <p:nvCxnSpPr>
            <p:cNvPr id="225" name="Google Shape;225;p31"/>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226" name="Google Shape;226;p31"/>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31"/>
          <p:cNvSpPr txBox="1"/>
          <p:nvPr>
            <p:ph idx="4294967295" type="body"/>
          </p:nvPr>
        </p:nvSpPr>
        <p:spPr>
          <a:xfrm>
            <a:off x="4777175" y="3576325"/>
            <a:ext cx="3553800" cy="111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Modern technologies such as the Vite React framework, MongoDB Atlas, and Node.js facilitated the development of a robust and scalable application.</a:t>
            </a:r>
            <a:endParaRPr sz="1400"/>
          </a:p>
        </p:txBody>
      </p:sp>
      <p:sp>
        <p:nvSpPr>
          <p:cNvPr descr="Background pointer shape in timeline graphic" id="228" name="Google Shape;228;p31"/>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29" name="Google Shape;229;p31"/>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Security Consideration</a:t>
            </a:r>
            <a:endParaRPr b="1" sz="1400">
              <a:solidFill>
                <a:schemeClr val="lt1"/>
              </a:solidFill>
            </a:endParaRPr>
          </a:p>
        </p:txBody>
      </p:sp>
      <p:grpSp>
        <p:nvGrpSpPr>
          <p:cNvPr id="230" name="Google Shape;230;p31"/>
          <p:cNvGrpSpPr/>
          <p:nvPr/>
        </p:nvGrpSpPr>
        <p:grpSpPr>
          <a:xfrm>
            <a:off x="7669807" y="1610215"/>
            <a:ext cx="198900" cy="593656"/>
            <a:chOff x="3918084" y="1610215"/>
            <a:chExt cx="198900" cy="593656"/>
          </a:xfrm>
        </p:grpSpPr>
        <p:cxnSp>
          <p:nvCxnSpPr>
            <p:cNvPr id="231" name="Google Shape;231;p31"/>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32" name="Google Shape;232;p31"/>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31"/>
          <p:cNvSpPr txBox="1"/>
          <p:nvPr>
            <p:ph idx="4294967295" type="body"/>
          </p:nvPr>
        </p:nvSpPr>
        <p:spPr>
          <a:xfrm>
            <a:off x="6647850" y="215225"/>
            <a:ext cx="2242800" cy="139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Integrating security measures such as bcrypt, JsonWebToken for authentication, and input validation using Validator</a:t>
            </a:r>
            <a:endParaRPr sz="1400"/>
          </a:p>
        </p:txBody>
      </p:sp>
      <p:sp>
        <p:nvSpPr>
          <p:cNvPr id="234" name="Google Shape;234;p31"/>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Learning and Adaptation</a:t>
            </a:r>
            <a:endParaRPr b="1" sz="1400">
              <a:solidFill>
                <a:schemeClr val="lt1"/>
              </a:solidFill>
            </a:endParaRPr>
          </a:p>
        </p:txBody>
      </p:sp>
      <p:sp>
        <p:nvSpPr>
          <p:cNvPr id="235" name="Google Shape;235;p31"/>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lt1"/>
                </a:solidFill>
              </a:rPr>
              <a:t> Modern Technologies</a:t>
            </a:r>
            <a:endParaRPr b="1" sz="1400">
              <a:solidFill>
                <a:schemeClr val="lt1"/>
              </a:solidFill>
            </a:endParaRPr>
          </a:p>
        </p:txBody>
      </p:sp>
      <p:sp>
        <p:nvSpPr>
          <p:cNvPr id="236" name="Google Shape;236;p31"/>
          <p:cNvSpPr txBox="1"/>
          <p:nvPr>
            <p:ph idx="4294967295" type="body"/>
          </p:nvPr>
        </p:nvSpPr>
        <p:spPr>
          <a:xfrm>
            <a:off x="1524900" y="3576325"/>
            <a:ext cx="3047100" cy="15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Effective time management was crucial in ensuring that project milestones were met and deadlines were adhered to.</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a:t>
            </a:r>
            <a:endParaRPr/>
          </a:p>
        </p:txBody>
      </p:sp>
      <p:pic>
        <p:nvPicPr>
          <p:cNvPr id="81" name="Google Shape;81;p14"/>
          <p:cNvPicPr preferRelativeResize="0"/>
          <p:nvPr/>
        </p:nvPicPr>
        <p:blipFill>
          <a:blip r:embed="rId3">
            <a:alphaModFix amt="80000"/>
          </a:blip>
          <a:stretch>
            <a:fillRect/>
          </a:stretch>
        </p:blipFill>
        <p:spPr>
          <a:xfrm>
            <a:off x="116200" y="224700"/>
            <a:ext cx="1474075" cy="289700"/>
          </a:xfrm>
          <a:prstGeom prst="rect">
            <a:avLst/>
          </a:prstGeom>
          <a:noFill/>
          <a:ln>
            <a:noFill/>
          </a:ln>
        </p:spPr>
      </p:pic>
      <p:pic>
        <p:nvPicPr>
          <p:cNvPr id="82" name="Google Shape;82;p14"/>
          <p:cNvPicPr preferRelativeResize="0"/>
          <p:nvPr/>
        </p:nvPicPr>
        <p:blipFill rotWithShape="1">
          <a:blip r:embed="rId4">
            <a:alphaModFix/>
          </a:blip>
          <a:srcRect b="0" l="0" r="61152" t="0"/>
          <a:stretch/>
        </p:blipFill>
        <p:spPr>
          <a:xfrm>
            <a:off x="4572000" y="0"/>
            <a:ext cx="4571999" cy="5143500"/>
          </a:xfrm>
          <a:prstGeom prst="rect">
            <a:avLst/>
          </a:prstGeom>
          <a:noFill/>
          <a:ln>
            <a:noFill/>
          </a:ln>
        </p:spPr>
      </p:pic>
      <p:sp>
        <p:nvSpPr>
          <p:cNvPr id="83" name="Google Shape;83;p1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900"/>
              <a:t>“Tomato.”</a:t>
            </a:r>
            <a:endParaRPr b="1" sz="1900"/>
          </a:p>
          <a:p>
            <a:pPr indent="0" lvl="0" marL="0" rtl="0" algn="l">
              <a:spcBef>
                <a:spcPts val="0"/>
              </a:spcBef>
              <a:spcAft>
                <a:spcPts val="0"/>
              </a:spcAft>
              <a:buNone/>
            </a:pPr>
            <a:r>
              <a:rPr lang="en" sz="1600"/>
              <a:t>A comprehensive food ordering platform designed for a particular restaurant. The platform offers a wide variety of dishes, which are showcased on the homepage. </a:t>
            </a:r>
            <a:endParaRPr sz="1600"/>
          </a:p>
          <a:p>
            <a:pPr indent="0" lvl="0" marL="0" rtl="0" algn="l">
              <a:spcBef>
                <a:spcPts val="1600"/>
              </a:spcBef>
              <a:spcAft>
                <a:spcPts val="1600"/>
              </a:spcAft>
              <a:buNone/>
            </a:pPr>
            <a:r>
              <a:rPr lang="en" sz="1600"/>
              <a:t>It features a categorized menu, allowing users to easily navigate through different types of food items. Users can add desired dishes to their cart and proceed to the payment page, where transactions are securely handled by Stripe.</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2"/>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242" name="Google Shape;242;p32"/>
          <p:cNvSpPr txBox="1"/>
          <p:nvPr>
            <p:ph idx="2" type="body"/>
          </p:nvPr>
        </p:nvSpPr>
        <p:spPr>
          <a:xfrm>
            <a:off x="4794500" y="826550"/>
            <a:ext cx="3837000" cy="3695100"/>
          </a:xfrm>
          <a:prstGeom prst="rect">
            <a:avLst/>
          </a:prstGeom>
        </p:spPr>
        <p:txBody>
          <a:bodyPr anchorCtr="0" anchor="ctr" bIns="91425" lIns="91425" spcFirstLastPara="1" rIns="91425" wrap="square" tIns="91425">
            <a:noAutofit/>
          </a:bodyPr>
          <a:lstStyle/>
          <a:p>
            <a:pPr indent="0" lvl="0" marL="457200" rtl="0" algn="l">
              <a:spcBef>
                <a:spcPts val="0"/>
              </a:spcBef>
              <a:spcAft>
                <a:spcPts val="1600"/>
              </a:spcAft>
              <a:buNone/>
            </a:pPr>
            <a:r>
              <a:rPr b="1" lang="en" sz="3400"/>
              <a:t>Questions ?</a:t>
            </a:r>
            <a:endParaRPr b="1" sz="3400"/>
          </a:p>
        </p:txBody>
      </p:sp>
      <p:sp>
        <p:nvSpPr>
          <p:cNvPr id="243" name="Google Shape;243;p32"/>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44" name="Google Shape;244;p32"/>
          <p:cNvPicPr preferRelativeResize="0"/>
          <p:nvPr/>
        </p:nvPicPr>
        <p:blipFill>
          <a:blip r:embed="rId3">
            <a:alphaModFix amt="80000"/>
          </a:blip>
          <a:stretch>
            <a:fillRect/>
          </a:stretch>
        </p:blipFill>
        <p:spPr>
          <a:xfrm>
            <a:off x="253825" y="258775"/>
            <a:ext cx="1647825" cy="323850"/>
          </a:xfrm>
          <a:prstGeom prst="rect">
            <a:avLst/>
          </a:prstGeom>
          <a:noFill/>
          <a:ln>
            <a:noFill/>
          </a:ln>
        </p:spPr>
      </p:pic>
      <p:sp>
        <p:nvSpPr>
          <p:cNvPr id="245" name="Google Shape;245;p32"/>
          <p:cNvSpPr txBox="1"/>
          <p:nvPr/>
        </p:nvSpPr>
        <p:spPr>
          <a:xfrm>
            <a:off x="164550" y="4121700"/>
            <a:ext cx="3917400" cy="8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Lato"/>
                <a:ea typeface="Lato"/>
                <a:cs typeface="Lato"/>
                <a:sym typeface="Lato"/>
              </a:rPr>
              <a:t>GitHub lin</a:t>
            </a:r>
            <a:r>
              <a:rPr lang="en" sz="1600">
                <a:solidFill>
                  <a:schemeClr val="lt2"/>
                </a:solidFill>
                <a:latin typeface="Lato"/>
                <a:ea typeface="Lato"/>
                <a:cs typeface="Lato"/>
                <a:sym typeface="Lato"/>
              </a:rPr>
              <a:t>k - </a:t>
            </a:r>
            <a:r>
              <a:rPr lang="en" sz="1600" u="sng">
                <a:solidFill>
                  <a:schemeClr val="hlink"/>
                </a:solidFill>
                <a:latin typeface="Lato"/>
                <a:ea typeface="Lato"/>
                <a:cs typeface="Lato"/>
                <a:sym typeface="Lato"/>
                <a:hlinkClick r:id="rId4"/>
              </a:rPr>
              <a:t>https://github.com/tailormayank/Tomato</a:t>
            </a:r>
            <a:endParaRPr sz="1600">
              <a:solidFill>
                <a:schemeClr val="lt2"/>
              </a:solidFill>
              <a:latin typeface="Lato"/>
              <a:ea typeface="Lato"/>
              <a:cs typeface="Lato"/>
              <a:sym typeface="Lato"/>
            </a:endParaRPr>
          </a:p>
        </p:txBody>
      </p:sp>
      <p:sp>
        <p:nvSpPr>
          <p:cNvPr id="246" name="Google Shape;246;p32"/>
          <p:cNvSpPr txBox="1"/>
          <p:nvPr/>
        </p:nvSpPr>
        <p:spPr>
          <a:xfrm>
            <a:off x="4843675" y="3230850"/>
            <a:ext cx="3917400" cy="8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Lato"/>
                <a:ea typeface="Lato"/>
                <a:cs typeface="Lato"/>
                <a:sym typeface="Lato"/>
              </a:rPr>
              <a:t>Project</a:t>
            </a:r>
            <a:r>
              <a:rPr lang="en" sz="1600">
                <a:solidFill>
                  <a:schemeClr val="lt1"/>
                </a:solidFill>
                <a:latin typeface="Lato"/>
                <a:ea typeface="Lato"/>
                <a:cs typeface="Lato"/>
                <a:sym typeface="Lato"/>
              </a:rPr>
              <a:t> link - </a:t>
            </a:r>
            <a:r>
              <a:rPr lang="en" sz="1600" u="sng">
                <a:latin typeface="Lato"/>
                <a:ea typeface="Lato"/>
                <a:cs typeface="Lato"/>
                <a:sym typeface="Lato"/>
                <a:hlinkClick r:id="rId5"/>
              </a:rPr>
              <a:t>https://tomato-frontend-r1pc.onrender.com/</a:t>
            </a:r>
            <a:endParaRPr sz="1600">
              <a:latin typeface="Lato"/>
              <a:ea typeface="Lato"/>
              <a:cs typeface="Lato"/>
              <a:sym typeface="Lato"/>
            </a:endParaRPr>
          </a:p>
        </p:txBody>
      </p:sp>
      <p:sp>
        <p:nvSpPr>
          <p:cNvPr id="247" name="Google Shape;247;p32"/>
          <p:cNvSpPr txBox="1"/>
          <p:nvPr/>
        </p:nvSpPr>
        <p:spPr>
          <a:xfrm>
            <a:off x="5001800" y="4382450"/>
            <a:ext cx="544200" cy="2157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
        <p:nvSpPr>
          <p:cNvPr id="248" name="Google Shape;248;p32"/>
          <p:cNvSpPr txBox="1"/>
          <p:nvPr/>
        </p:nvSpPr>
        <p:spPr>
          <a:xfrm>
            <a:off x="4843675" y="4121700"/>
            <a:ext cx="3917400" cy="8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Lato"/>
                <a:ea typeface="Lato"/>
                <a:cs typeface="Lato"/>
                <a:sym typeface="Lato"/>
              </a:rPr>
              <a:t>Admin Panel </a:t>
            </a:r>
            <a:r>
              <a:rPr lang="en" sz="1600">
                <a:solidFill>
                  <a:schemeClr val="lt1"/>
                </a:solidFill>
                <a:latin typeface="Lato"/>
                <a:ea typeface="Lato"/>
                <a:cs typeface="Lato"/>
                <a:sym typeface="Lato"/>
              </a:rPr>
              <a:t>link - </a:t>
            </a:r>
            <a:r>
              <a:rPr lang="en" sz="1600">
                <a:solidFill>
                  <a:schemeClr val="lt1"/>
                </a:solidFill>
                <a:latin typeface="Lato"/>
                <a:ea typeface="Lato"/>
                <a:cs typeface="Lato"/>
                <a:sym typeface="Lato"/>
              </a:rPr>
              <a:t>Project link - </a:t>
            </a:r>
            <a:r>
              <a:rPr lang="en" sz="1600" u="sng">
                <a:solidFill>
                  <a:schemeClr val="dk2"/>
                </a:solidFill>
                <a:latin typeface="Lato"/>
                <a:ea typeface="Lato"/>
                <a:cs typeface="Lato"/>
                <a:sym typeface="Lato"/>
                <a:hlinkClick r:id="rId6">
                  <a:extLst>
                    <a:ext uri="{A12FA001-AC4F-418D-AE19-62706E023703}">
                      <ahyp:hlinkClr val="tx"/>
                    </a:ext>
                  </a:extLst>
                </a:hlinkClick>
              </a:rPr>
              <a:t>https://tomato-admin-uelq.onrender.com</a:t>
            </a:r>
            <a:endParaRPr sz="1600" u="sng">
              <a:solidFill>
                <a:schemeClr val="dk2"/>
              </a:solidFill>
              <a:latin typeface="Lato"/>
              <a:ea typeface="Lato"/>
              <a:cs typeface="Lato"/>
              <a:sym typeface="Lato"/>
            </a:endParaRPr>
          </a:p>
          <a:p>
            <a:pPr indent="0" lvl="0" marL="0" rtl="0" algn="l">
              <a:spcBef>
                <a:spcPts val="0"/>
              </a:spcBef>
              <a:spcAft>
                <a:spcPts val="0"/>
              </a:spcAft>
              <a:buNone/>
            </a:pPr>
            <a:r>
              <a:t/>
            </a:r>
            <a:endParaRPr sz="16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5"/>
          <p:cNvSpPr txBox="1"/>
          <p:nvPr>
            <p:ph type="title"/>
          </p:nvPr>
        </p:nvSpPr>
        <p:spPr>
          <a:xfrm>
            <a:off x="253825" y="720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lt2"/>
                </a:solidFill>
              </a:rPr>
              <a:t>Functional Requirements</a:t>
            </a:r>
            <a:endParaRPr>
              <a:solidFill>
                <a:schemeClr val="lt2"/>
              </a:solidFill>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None/>
            </a:pPr>
            <a:r>
              <a:t/>
            </a:r>
            <a:endParaRPr>
              <a:solidFill>
                <a:schemeClr val="lt2"/>
              </a:solidFill>
            </a:endParaRPr>
          </a:p>
        </p:txBody>
      </p:sp>
      <p:sp>
        <p:nvSpPr>
          <p:cNvPr id="89" name="Google Shape;89;p15"/>
          <p:cNvSpPr txBox="1"/>
          <p:nvPr>
            <p:ph idx="1" type="body"/>
          </p:nvPr>
        </p:nvSpPr>
        <p:spPr>
          <a:xfrm>
            <a:off x="253825" y="1433125"/>
            <a:ext cx="84951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User Functions</a:t>
            </a:r>
            <a:endParaRPr sz="1200"/>
          </a:p>
          <a:p>
            <a:pPr indent="-317500" lvl="0" marL="457200" rtl="0" algn="l">
              <a:lnSpc>
                <a:spcPct val="150000"/>
              </a:lnSpc>
              <a:spcBef>
                <a:spcPts val="1600"/>
              </a:spcBef>
              <a:spcAft>
                <a:spcPts val="0"/>
              </a:spcAft>
              <a:buSzPts val="1400"/>
              <a:buChar char="●"/>
            </a:pPr>
            <a:r>
              <a:rPr lang="en"/>
              <a:t>Users should be able to log in and log out of their accounts.</a:t>
            </a:r>
            <a:endParaRPr/>
          </a:p>
          <a:p>
            <a:pPr indent="-317500" lvl="0" marL="457200" rtl="0" algn="l">
              <a:lnSpc>
                <a:spcPct val="150000"/>
              </a:lnSpc>
              <a:spcBef>
                <a:spcPts val="0"/>
              </a:spcBef>
              <a:spcAft>
                <a:spcPts val="0"/>
              </a:spcAft>
              <a:buSzPts val="1400"/>
              <a:buChar char="●"/>
            </a:pPr>
            <a:r>
              <a:rPr lang="en"/>
              <a:t>Users should be able to browse food options and search for specific items.</a:t>
            </a:r>
            <a:endParaRPr/>
          </a:p>
          <a:p>
            <a:pPr indent="-317500" lvl="0" marL="457200" rtl="0" algn="l">
              <a:lnSpc>
                <a:spcPct val="150000"/>
              </a:lnSpc>
              <a:spcBef>
                <a:spcPts val="0"/>
              </a:spcBef>
              <a:spcAft>
                <a:spcPts val="0"/>
              </a:spcAft>
              <a:buSzPts val="1400"/>
              <a:buChar char="●"/>
            </a:pPr>
            <a:r>
              <a:rPr lang="en"/>
              <a:t>Users should be able to add items to their shopping cart and specify quantities.</a:t>
            </a:r>
            <a:endParaRPr/>
          </a:p>
          <a:p>
            <a:pPr indent="-317500" lvl="0" marL="457200" rtl="0" algn="l">
              <a:lnSpc>
                <a:spcPct val="150000"/>
              </a:lnSpc>
              <a:spcBef>
                <a:spcPts val="0"/>
              </a:spcBef>
              <a:spcAft>
                <a:spcPts val="0"/>
              </a:spcAft>
              <a:buSzPts val="1400"/>
              <a:buChar char="●"/>
            </a:pPr>
            <a:r>
              <a:rPr lang="en"/>
              <a:t>Users should be able to check out, enter delivery details, and place orders.</a:t>
            </a:r>
            <a:endParaRPr/>
          </a:p>
          <a:p>
            <a:pPr indent="-317500" lvl="0" marL="457200" rtl="0" algn="l">
              <a:lnSpc>
                <a:spcPct val="150000"/>
              </a:lnSpc>
              <a:spcBef>
                <a:spcPts val="0"/>
              </a:spcBef>
              <a:spcAft>
                <a:spcPts val="0"/>
              </a:spcAft>
              <a:buSzPts val="1400"/>
              <a:buChar char="●"/>
            </a:pPr>
            <a:r>
              <a:rPr lang="en"/>
              <a:t>Users should be able to track the status of their orders.</a:t>
            </a:r>
            <a:endParaRPr/>
          </a:p>
          <a:p>
            <a:pPr indent="-317500" lvl="0" marL="457200" rtl="0" algn="l">
              <a:lnSpc>
                <a:spcPct val="150000"/>
              </a:lnSpc>
              <a:spcBef>
                <a:spcPts val="0"/>
              </a:spcBef>
              <a:spcAft>
                <a:spcPts val="0"/>
              </a:spcAft>
              <a:buSzPts val="1400"/>
              <a:buChar char="●"/>
            </a:pPr>
            <a:r>
              <a:rPr lang="en"/>
              <a:t>Users should be able to check his </a:t>
            </a:r>
            <a:r>
              <a:rPr lang="en"/>
              <a:t>previous</a:t>
            </a:r>
            <a:r>
              <a:rPr lang="en"/>
              <a:t> orders.</a:t>
            </a:r>
            <a:endParaRPr/>
          </a:p>
          <a:p>
            <a:pPr indent="-317500" lvl="0" marL="457200" rtl="0" algn="l">
              <a:lnSpc>
                <a:spcPct val="150000"/>
              </a:lnSpc>
              <a:spcBef>
                <a:spcPts val="0"/>
              </a:spcBef>
              <a:spcAft>
                <a:spcPts val="0"/>
              </a:spcAft>
              <a:buSzPts val="1400"/>
              <a:buChar char="●"/>
            </a:pPr>
            <a:r>
              <a:rPr lang="en"/>
              <a:t>Non-logged-in users should be prompted to login to access checkout.</a:t>
            </a:r>
            <a:endParaRPr/>
          </a:p>
          <a:p>
            <a:pPr indent="0" lvl="0" marL="0" rtl="0" algn="l">
              <a:spcBef>
                <a:spcPts val="1200"/>
              </a:spcBef>
              <a:spcAft>
                <a:spcPts val="0"/>
              </a:spcAft>
              <a:buNone/>
            </a:pPr>
            <a:r>
              <a:t/>
            </a:r>
            <a:endParaRPr sz="1200"/>
          </a:p>
          <a:p>
            <a:pPr indent="0" lvl="0" marL="457200" rtl="0" algn="l">
              <a:spcBef>
                <a:spcPts val="1200"/>
              </a:spcBef>
              <a:spcAft>
                <a:spcPts val="1200"/>
              </a:spcAft>
              <a:buNone/>
            </a:pPr>
            <a:r>
              <a:t/>
            </a:r>
            <a:endParaRPr sz="1200"/>
          </a:p>
        </p:txBody>
      </p:sp>
      <p:sp>
        <p:nvSpPr>
          <p:cNvPr id="90" name="Google Shape;90;p15"/>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91" name="Google Shape;91;p15"/>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txBox="1"/>
          <p:nvPr>
            <p:ph type="title"/>
          </p:nvPr>
        </p:nvSpPr>
        <p:spPr>
          <a:xfrm>
            <a:off x="253825" y="720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Functional Requirements</a:t>
            </a:r>
            <a:endParaRPr>
              <a:solidFill>
                <a:schemeClr val="lt2"/>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lt2"/>
              </a:solidFill>
            </a:endParaRPr>
          </a:p>
        </p:txBody>
      </p:sp>
      <p:sp>
        <p:nvSpPr>
          <p:cNvPr id="97" name="Google Shape;97;p16"/>
          <p:cNvSpPr txBox="1"/>
          <p:nvPr>
            <p:ph idx="1" type="body"/>
          </p:nvPr>
        </p:nvSpPr>
        <p:spPr>
          <a:xfrm>
            <a:off x="253825" y="1433125"/>
            <a:ext cx="84951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Admin </a:t>
            </a:r>
            <a:r>
              <a:rPr b="1" lang="en" sz="1800">
                <a:solidFill>
                  <a:schemeClr val="dk1"/>
                </a:solidFill>
              </a:rPr>
              <a:t>Functions</a:t>
            </a:r>
            <a:endParaRPr sz="1200"/>
          </a:p>
          <a:p>
            <a:pPr indent="-317500" lvl="0" marL="457200" rtl="0" algn="l">
              <a:lnSpc>
                <a:spcPct val="150000"/>
              </a:lnSpc>
              <a:spcBef>
                <a:spcPts val="1600"/>
              </a:spcBef>
              <a:spcAft>
                <a:spcPts val="0"/>
              </a:spcAft>
              <a:buSzPts val="1400"/>
              <a:buChar char="●"/>
            </a:pPr>
            <a:r>
              <a:rPr lang="en"/>
              <a:t>Admins should be able to view incoming orders and manage them.</a:t>
            </a:r>
            <a:endParaRPr/>
          </a:p>
          <a:p>
            <a:pPr indent="-317500" lvl="0" marL="457200" rtl="0" algn="l">
              <a:lnSpc>
                <a:spcPct val="150000"/>
              </a:lnSpc>
              <a:spcBef>
                <a:spcPts val="0"/>
              </a:spcBef>
              <a:spcAft>
                <a:spcPts val="0"/>
              </a:spcAft>
              <a:buSzPts val="1400"/>
              <a:buChar char="●"/>
            </a:pPr>
            <a:r>
              <a:rPr lang="en"/>
              <a:t>Admins should be able to accept orders and mark them as out for delivery.</a:t>
            </a:r>
            <a:endParaRPr/>
          </a:p>
          <a:p>
            <a:pPr indent="-317500" lvl="0" marL="457200" rtl="0" algn="l">
              <a:lnSpc>
                <a:spcPct val="150000"/>
              </a:lnSpc>
              <a:spcBef>
                <a:spcPts val="0"/>
              </a:spcBef>
              <a:spcAft>
                <a:spcPts val="0"/>
              </a:spcAft>
              <a:buSzPts val="1400"/>
              <a:buChar char="●"/>
            </a:pPr>
            <a:r>
              <a:rPr lang="en"/>
              <a:t>Admins should be able to manage food items in the inventory, including adding, deleting, and updating items.</a:t>
            </a:r>
            <a:endParaRPr/>
          </a:p>
          <a:p>
            <a:pPr indent="-317500" lvl="0" marL="457200" rtl="0" algn="l">
              <a:lnSpc>
                <a:spcPct val="150000"/>
              </a:lnSpc>
              <a:spcBef>
                <a:spcPts val="0"/>
              </a:spcBef>
              <a:spcAft>
                <a:spcPts val="0"/>
              </a:spcAft>
              <a:buSzPts val="1400"/>
              <a:buChar char="●"/>
            </a:pPr>
            <a:r>
              <a:rPr lang="en"/>
              <a:t>Admins should be able to view past orders and earnings.</a:t>
            </a:r>
            <a:endParaRPr/>
          </a:p>
          <a:p>
            <a:pPr indent="-317500" lvl="0" marL="457200" rtl="0" algn="l">
              <a:lnSpc>
                <a:spcPct val="150000"/>
              </a:lnSpc>
              <a:spcBef>
                <a:spcPts val="0"/>
              </a:spcBef>
              <a:spcAft>
                <a:spcPts val="0"/>
              </a:spcAft>
              <a:buSzPts val="1400"/>
              <a:buChar char="●"/>
            </a:pPr>
            <a:r>
              <a:rPr lang="en"/>
              <a:t>Admins should be able to accept or reject items for inclusion in the inventory.</a:t>
            </a:r>
            <a:endParaRPr/>
          </a:p>
          <a:p>
            <a:pPr indent="-317500" lvl="0" marL="457200" rtl="0" algn="l">
              <a:lnSpc>
                <a:spcPct val="150000"/>
              </a:lnSpc>
              <a:spcBef>
                <a:spcPts val="0"/>
              </a:spcBef>
              <a:spcAft>
                <a:spcPts val="0"/>
              </a:spcAft>
              <a:buSzPts val="1400"/>
              <a:buChar char="●"/>
            </a:pPr>
            <a:r>
              <a:rPr lang="en"/>
              <a:t>Admins should be able to indicate when an item is ready for delivery.</a:t>
            </a:r>
            <a:endParaRPr/>
          </a:p>
          <a:p>
            <a:pPr indent="0" lvl="0" marL="0" rtl="0" algn="l">
              <a:spcBef>
                <a:spcPts val="1200"/>
              </a:spcBef>
              <a:spcAft>
                <a:spcPts val="0"/>
              </a:spcAft>
              <a:buNone/>
            </a:pPr>
            <a:r>
              <a:t/>
            </a:r>
            <a:endParaRPr sz="1200"/>
          </a:p>
          <a:p>
            <a:pPr indent="0" lvl="0" marL="457200" rtl="0" algn="l">
              <a:spcBef>
                <a:spcPts val="1200"/>
              </a:spcBef>
              <a:spcAft>
                <a:spcPts val="1200"/>
              </a:spcAft>
              <a:buNone/>
            </a:pPr>
            <a:r>
              <a:t/>
            </a:r>
            <a:endParaRPr sz="1200"/>
          </a:p>
        </p:txBody>
      </p:sp>
      <p:sp>
        <p:nvSpPr>
          <p:cNvPr id="98" name="Google Shape;98;p16"/>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99" name="Google Shape;99;p16"/>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53825" y="720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Non-</a:t>
            </a:r>
            <a:r>
              <a:rPr lang="en">
                <a:solidFill>
                  <a:schemeClr val="lt2"/>
                </a:solidFill>
              </a:rPr>
              <a:t>Functional Requirements</a:t>
            </a:r>
            <a:endParaRPr>
              <a:solidFill>
                <a:schemeClr val="lt2"/>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lt2"/>
              </a:solidFill>
            </a:endParaRPr>
          </a:p>
        </p:txBody>
      </p:sp>
      <p:sp>
        <p:nvSpPr>
          <p:cNvPr id="105" name="Google Shape;105;p17"/>
          <p:cNvSpPr txBox="1"/>
          <p:nvPr>
            <p:ph idx="1" type="body"/>
          </p:nvPr>
        </p:nvSpPr>
        <p:spPr>
          <a:xfrm>
            <a:off x="253825" y="1433125"/>
            <a:ext cx="8495100" cy="30024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Clr>
                <a:schemeClr val="dk2"/>
              </a:buClr>
              <a:buSzPts val="1100"/>
              <a:buFont typeface="Arial"/>
              <a:buNone/>
            </a:pPr>
            <a:r>
              <a:rPr b="1" lang="en" sz="1600"/>
              <a:t>Security:</a:t>
            </a:r>
            <a:r>
              <a:rPr lang="en" sz="1600"/>
              <a:t> The system should ensure secure transactions and protect user data.</a:t>
            </a:r>
            <a:endParaRPr sz="1600"/>
          </a:p>
          <a:p>
            <a:pPr indent="0" lvl="0" marL="0" rtl="0" algn="l">
              <a:spcBef>
                <a:spcPts val="1600"/>
              </a:spcBef>
              <a:spcAft>
                <a:spcPts val="0"/>
              </a:spcAft>
              <a:buClr>
                <a:schemeClr val="dk2"/>
              </a:buClr>
              <a:buSzPts val="1100"/>
              <a:buFont typeface="Arial"/>
              <a:buNone/>
            </a:pPr>
            <a:r>
              <a:rPr b="1" lang="en" sz="1600"/>
              <a:t>Usability:</a:t>
            </a:r>
            <a:r>
              <a:rPr lang="en" sz="1600"/>
              <a:t> The system should be user-friendly and easy to navigate.</a:t>
            </a:r>
            <a:endParaRPr sz="1600"/>
          </a:p>
          <a:p>
            <a:pPr indent="0" lvl="0" marL="0" rtl="0" algn="l">
              <a:spcBef>
                <a:spcPts val="1600"/>
              </a:spcBef>
              <a:spcAft>
                <a:spcPts val="0"/>
              </a:spcAft>
              <a:buClr>
                <a:schemeClr val="dk2"/>
              </a:buClr>
              <a:buSzPts val="1100"/>
              <a:buFont typeface="Arial"/>
              <a:buNone/>
            </a:pPr>
            <a:r>
              <a:rPr b="1" lang="en" sz="1600"/>
              <a:t>Scalability: </a:t>
            </a:r>
            <a:r>
              <a:rPr lang="en" sz="1600"/>
              <a:t>The system should be scalable to accommodate future growth.</a:t>
            </a:r>
            <a:endParaRPr sz="1600"/>
          </a:p>
          <a:p>
            <a:pPr indent="0" lvl="0" marL="0" rtl="0" algn="l">
              <a:spcBef>
                <a:spcPts val="1600"/>
              </a:spcBef>
              <a:spcAft>
                <a:spcPts val="0"/>
              </a:spcAft>
              <a:buClr>
                <a:schemeClr val="dk2"/>
              </a:buClr>
              <a:buSzPts val="1100"/>
              <a:buFont typeface="Arial"/>
              <a:buNone/>
            </a:pPr>
            <a:r>
              <a:rPr b="1" lang="en" sz="1600"/>
              <a:t>Maintainability:</a:t>
            </a:r>
            <a:r>
              <a:rPr lang="en" sz="1600"/>
              <a:t> The system should be designed in a way that makes it easy to maintain and update.</a:t>
            </a:r>
            <a:endParaRPr sz="1600"/>
          </a:p>
          <a:p>
            <a:pPr indent="0" lvl="0" marL="0" rtl="0" algn="l">
              <a:spcBef>
                <a:spcPts val="1600"/>
              </a:spcBef>
              <a:spcAft>
                <a:spcPts val="400"/>
              </a:spcAft>
              <a:buClr>
                <a:schemeClr val="dk2"/>
              </a:buClr>
              <a:buSzPts val="1100"/>
              <a:buFont typeface="Arial"/>
              <a:buNone/>
            </a:pPr>
            <a:r>
              <a:rPr b="1" lang="en" sz="1600"/>
              <a:t>Responsive:</a:t>
            </a:r>
            <a:r>
              <a:rPr lang="en" sz="1600"/>
              <a:t> </a:t>
            </a:r>
            <a:r>
              <a:rPr lang="en" sz="1600"/>
              <a:t>The system should be responsive and should work on every screen size.</a:t>
            </a:r>
            <a:endParaRPr sz="1600"/>
          </a:p>
        </p:txBody>
      </p:sp>
      <p:sp>
        <p:nvSpPr>
          <p:cNvPr id="106" name="Google Shape;106;p17"/>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07" name="Google Shape;107;p17"/>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79163"/>
            </a:gs>
            <a:gs pos="100000">
              <a:srgbClr val="C64A12"/>
            </a:gs>
          </a:gsLst>
          <a:path path="circle">
            <a:fillToRect b="50%" l="50%" r="50%" t="50%"/>
          </a:path>
          <a:tileRect/>
        </a:gradFill>
      </p:bgPr>
    </p:bg>
    <p:spTree>
      <p:nvGrpSpPr>
        <p:cNvPr id="111" name="Shape 111"/>
        <p:cNvGrpSpPr/>
        <p:nvPr/>
      </p:nvGrpSpPr>
      <p:grpSpPr>
        <a:xfrm>
          <a:off x="0" y="0"/>
          <a:ext cx="0" cy="0"/>
          <a:chOff x="0" y="0"/>
          <a:chExt cx="0" cy="0"/>
        </a:xfrm>
      </p:grpSpPr>
      <p:sp>
        <p:nvSpPr>
          <p:cNvPr id="112" name="Google Shape;112;p18"/>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Coding &amp; Design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253825" y="720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Technologies and Frameworks</a:t>
            </a:r>
            <a:endParaRPr>
              <a:solidFill>
                <a:schemeClr val="lt2"/>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lt2"/>
              </a:solidFill>
            </a:endParaRPr>
          </a:p>
        </p:txBody>
      </p:sp>
      <p:sp>
        <p:nvSpPr>
          <p:cNvPr id="118" name="Google Shape;118;p19"/>
          <p:cNvSpPr txBox="1"/>
          <p:nvPr>
            <p:ph idx="1" type="body"/>
          </p:nvPr>
        </p:nvSpPr>
        <p:spPr>
          <a:xfrm>
            <a:off x="253825" y="1433125"/>
            <a:ext cx="8495100" cy="3002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800">
                <a:solidFill>
                  <a:schemeClr val="dk1"/>
                </a:solidFill>
              </a:rPr>
              <a:t>Front-End</a:t>
            </a:r>
            <a:endParaRPr b="1" sz="1800">
              <a:solidFill>
                <a:schemeClr val="dk1"/>
              </a:solidFill>
            </a:endParaRPr>
          </a:p>
          <a:p>
            <a:pPr indent="-304800" lvl="0" marL="457200" rtl="0" algn="l">
              <a:lnSpc>
                <a:spcPct val="150000"/>
              </a:lnSpc>
              <a:spcBef>
                <a:spcPts val="1200"/>
              </a:spcBef>
              <a:spcAft>
                <a:spcPts val="0"/>
              </a:spcAft>
              <a:buSzPts val="1200"/>
              <a:buFont typeface="Arial"/>
              <a:buChar char="●"/>
            </a:pPr>
            <a:r>
              <a:rPr b="1" lang="en" sz="1200"/>
              <a:t>Vite React Framework:</a:t>
            </a:r>
            <a:r>
              <a:rPr lang="en" sz="1200"/>
              <a:t> Used to create a fast and modular user interface.</a:t>
            </a:r>
            <a:endParaRPr sz="1200"/>
          </a:p>
          <a:p>
            <a:pPr indent="-304800" lvl="0" marL="457200" rtl="0" algn="l">
              <a:lnSpc>
                <a:spcPct val="150000"/>
              </a:lnSpc>
              <a:spcBef>
                <a:spcPts val="0"/>
              </a:spcBef>
              <a:spcAft>
                <a:spcPts val="0"/>
              </a:spcAft>
              <a:buSzPts val="1200"/>
              <a:buFont typeface="Arial"/>
              <a:buChar char="●"/>
            </a:pPr>
            <a:r>
              <a:rPr b="1" lang="en" sz="1200"/>
              <a:t>JavaScript:</a:t>
            </a:r>
            <a:r>
              <a:rPr lang="en" sz="1200"/>
              <a:t> The primary programming language for front-end development.</a:t>
            </a:r>
            <a:endParaRPr sz="1200"/>
          </a:p>
          <a:p>
            <a:pPr indent="-304800" lvl="0" marL="457200" rtl="0" algn="l">
              <a:lnSpc>
                <a:spcPct val="150000"/>
              </a:lnSpc>
              <a:spcBef>
                <a:spcPts val="0"/>
              </a:spcBef>
              <a:spcAft>
                <a:spcPts val="0"/>
              </a:spcAft>
              <a:buSzPts val="1200"/>
              <a:buFont typeface="Arial"/>
              <a:buChar char="●"/>
            </a:pPr>
            <a:r>
              <a:rPr b="1" lang="en" sz="1200"/>
              <a:t>CSS3 and HTML5:</a:t>
            </a:r>
            <a:r>
              <a:rPr lang="en" sz="1200"/>
              <a:t> Used for styling and structuring web pages.</a:t>
            </a:r>
            <a:endParaRPr sz="1200"/>
          </a:p>
          <a:p>
            <a:pPr indent="-304800" lvl="0" marL="457200" rtl="0" algn="l">
              <a:lnSpc>
                <a:spcPct val="150000"/>
              </a:lnSpc>
              <a:spcBef>
                <a:spcPts val="0"/>
              </a:spcBef>
              <a:spcAft>
                <a:spcPts val="0"/>
              </a:spcAft>
              <a:buSzPts val="1200"/>
              <a:buFont typeface="Arial"/>
              <a:buChar char="●"/>
            </a:pPr>
            <a:r>
              <a:rPr b="1" lang="en" sz="1200"/>
              <a:t>Axios:</a:t>
            </a:r>
            <a:r>
              <a:rPr lang="en" sz="1200"/>
              <a:t> A promise-based HTTP client for making API requests.</a:t>
            </a:r>
            <a:endParaRPr sz="1200"/>
          </a:p>
          <a:p>
            <a:pPr indent="-304800" lvl="0" marL="457200" rtl="0" algn="l">
              <a:lnSpc>
                <a:spcPct val="150000"/>
              </a:lnSpc>
              <a:spcBef>
                <a:spcPts val="0"/>
              </a:spcBef>
              <a:spcAft>
                <a:spcPts val="0"/>
              </a:spcAft>
              <a:buSzPts val="1200"/>
              <a:buFont typeface="Arial"/>
              <a:buChar char="●"/>
            </a:pPr>
            <a:r>
              <a:rPr b="1" lang="en" sz="1200"/>
              <a:t>Toastify:</a:t>
            </a:r>
            <a:r>
              <a:rPr lang="en" sz="1200"/>
              <a:t> For displaying notifications and alerts.</a:t>
            </a:r>
            <a:endParaRPr sz="1200"/>
          </a:p>
          <a:p>
            <a:pPr indent="0" lvl="0" marL="457200" rtl="0" algn="l">
              <a:spcBef>
                <a:spcPts val="1200"/>
              </a:spcBef>
              <a:spcAft>
                <a:spcPts val="1200"/>
              </a:spcAft>
              <a:buNone/>
            </a:pPr>
            <a:r>
              <a:t/>
            </a:r>
            <a:endParaRPr b="1" sz="1800">
              <a:solidFill>
                <a:schemeClr val="dk1"/>
              </a:solidFill>
            </a:endParaRPr>
          </a:p>
        </p:txBody>
      </p:sp>
      <p:sp>
        <p:nvSpPr>
          <p:cNvPr id="119" name="Google Shape;119;p19"/>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20" name="Google Shape;120;p19"/>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idx="1" type="body"/>
          </p:nvPr>
        </p:nvSpPr>
        <p:spPr>
          <a:xfrm>
            <a:off x="253825" y="610425"/>
            <a:ext cx="8495100" cy="4092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800">
                <a:solidFill>
                  <a:schemeClr val="dk1"/>
                </a:solidFill>
              </a:rPr>
              <a:t>Back-End</a:t>
            </a:r>
            <a:endParaRPr b="1" sz="1800">
              <a:solidFill>
                <a:schemeClr val="dk1"/>
              </a:solidFill>
            </a:endParaRPr>
          </a:p>
          <a:p>
            <a:pPr indent="-304800" lvl="0" marL="457200" rtl="0" algn="l">
              <a:lnSpc>
                <a:spcPct val="150000"/>
              </a:lnSpc>
              <a:spcBef>
                <a:spcPts val="1200"/>
              </a:spcBef>
              <a:spcAft>
                <a:spcPts val="0"/>
              </a:spcAft>
              <a:buSzPts val="1200"/>
              <a:buFont typeface="Arial"/>
              <a:buChar char="●"/>
            </a:pPr>
            <a:r>
              <a:rPr b="1" lang="en" sz="1200"/>
              <a:t>Node.js:</a:t>
            </a:r>
            <a:r>
              <a:rPr lang="en" sz="1200"/>
              <a:t> A JavaScript runtime for building the server-side of the application.</a:t>
            </a:r>
            <a:endParaRPr sz="1200"/>
          </a:p>
          <a:p>
            <a:pPr indent="-304800" lvl="0" marL="457200" rtl="0" algn="l">
              <a:lnSpc>
                <a:spcPct val="150000"/>
              </a:lnSpc>
              <a:spcBef>
                <a:spcPts val="0"/>
              </a:spcBef>
              <a:spcAft>
                <a:spcPts val="0"/>
              </a:spcAft>
              <a:buSzPts val="1200"/>
              <a:buFont typeface="Arial"/>
              <a:buChar char="●"/>
            </a:pPr>
            <a:r>
              <a:rPr b="1" lang="en" sz="1200"/>
              <a:t>Express.js:</a:t>
            </a:r>
            <a:r>
              <a:rPr lang="en" sz="1200"/>
              <a:t> A web application framework for Node.js, used for client/server connectivity and handling routing and middleware.</a:t>
            </a:r>
            <a:endParaRPr sz="1200"/>
          </a:p>
          <a:p>
            <a:pPr indent="-304800" lvl="0" marL="457200" rtl="0" algn="l">
              <a:lnSpc>
                <a:spcPct val="150000"/>
              </a:lnSpc>
              <a:spcBef>
                <a:spcPts val="0"/>
              </a:spcBef>
              <a:spcAft>
                <a:spcPts val="0"/>
              </a:spcAft>
              <a:buSzPts val="1200"/>
              <a:buFont typeface="Arial"/>
              <a:buChar char="●"/>
            </a:pPr>
            <a:r>
              <a:rPr b="1" lang="en" sz="1200"/>
              <a:t>MongoDB Atlas:</a:t>
            </a:r>
            <a:r>
              <a:rPr lang="en" sz="1200"/>
              <a:t> A cloud-based NoSQL database for storing application data.</a:t>
            </a:r>
            <a:endParaRPr sz="1200"/>
          </a:p>
          <a:p>
            <a:pPr indent="-304800" lvl="0" marL="457200" rtl="0" algn="l">
              <a:lnSpc>
                <a:spcPct val="150000"/>
              </a:lnSpc>
              <a:spcBef>
                <a:spcPts val="0"/>
              </a:spcBef>
              <a:spcAft>
                <a:spcPts val="0"/>
              </a:spcAft>
              <a:buSzPts val="1200"/>
              <a:buFont typeface="Arial"/>
              <a:buChar char="●"/>
            </a:pPr>
            <a:r>
              <a:rPr b="1" lang="en" sz="1200"/>
              <a:t>Mongoose:</a:t>
            </a:r>
            <a:r>
              <a:rPr lang="en" sz="1200"/>
              <a:t> An ODM (Object Data Modeling) library for MongoDB, used to define schemas and interact with the database.</a:t>
            </a:r>
            <a:endParaRPr sz="1200"/>
          </a:p>
          <a:p>
            <a:pPr indent="-304800" lvl="0" marL="457200" rtl="0" algn="l">
              <a:lnSpc>
                <a:spcPct val="150000"/>
              </a:lnSpc>
              <a:spcBef>
                <a:spcPts val="0"/>
              </a:spcBef>
              <a:spcAft>
                <a:spcPts val="0"/>
              </a:spcAft>
              <a:buSzPts val="1200"/>
              <a:buFont typeface="Arial"/>
              <a:buChar char="●"/>
            </a:pPr>
            <a:r>
              <a:rPr b="1" lang="en" sz="1200"/>
              <a:t>JsonWebToken:</a:t>
            </a:r>
            <a:r>
              <a:rPr lang="en" sz="1200"/>
              <a:t> Used to create and verify web tokens for authentication.</a:t>
            </a:r>
            <a:endParaRPr sz="1200"/>
          </a:p>
          <a:p>
            <a:pPr indent="-304800" lvl="0" marL="457200" rtl="0" algn="l">
              <a:lnSpc>
                <a:spcPct val="150000"/>
              </a:lnSpc>
              <a:spcBef>
                <a:spcPts val="0"/>
              </a:spcBef>
              <a:spcAft>
                <a:spcPts val="0"/>
              </a:spcAft>
              <a:buSzPts val="1200"/>
              <a:buFont typeface="Arial"/>
              <a:buChar char="●"/>
            </a:pPr>
            <a:r>
              <a:rPr b="1" lang="en" sz="1200"/>
              <a:t>Bcrypt: </a:t>
            </a:r>
            <a:r>
              <a:rPr lang="en" sz="1200"/>
              <a:t>A library for hashing passwords to ensure secure user authentication.</a:t>
            </a:r>
            <a:endParaRPr sz="1200"/>
          </a:p>
          <a:p>
            <a:pPr indent="-304800" lvl="0" marL="457200" rtl="0" algn="l">
              <a:lnSpc>
                <a:spcPct val="150000"/>
              </a:lnSpc>
              <a:spcBef>
                <a:spcPts val="0"/>
              </a:spcBef>
              <a:spcAft>
                <a:spcPts val="0"/>
              </a:spcAft>
              <a:buSzPts val="1200"/>
              <a:buFont typeface="Arial"/>
              <a:buChar char="●"/>
            </a:pPr>
            <a:r>
              <a:rPr b="1" lang="en" sz="1200"/>
              <a:t>Stripe:</a:t>
            </a:r>
            <a:r>
              <a:rPr lang="en" sz="1200"/>
              <a:t> A payment gateway for processing payments securely.</a:t>
            </a:r>
            <a:endParaRPr sz="1200"/>
          </a:p>
          <a:p>
            <a:pPr indent="-304800" lvl="0" marL="457200" rtl="0" algn="l">
              <a:lnSpc>
                <a:spcPct val="150000"/>
              </a:lnSpc>
              <a:spcBef>
                <a:spcPts val="0"/>
              </a:spcBef>
              <a:spcAft>
                <a:spcPts val="0"/>
              </a:spcAft>
              <a:buSzPts val="1200"/>
              <a:buFont typeface="Arial"/>
              <a:buChar char="●"/>
            </a:pPr>
            <a:r>
              <a:rPr b="1" lang="en" sz="1200"/>
              <a:t>Validator: </a:t>
            </a:r>
            <a:r>
              <a:rPr lang="en" sz="1200"/>
              <a:t>Used to validate email addresses and other input data.</a:t>
            </a:r>
            <a:endParaRPr sz="1200"/>
          </a:p>
          <a:p>
            <a:pPr indent="-304800" lvl="0" marL="457200" rtl="0" algn="l">
              <a:lnSpc>
                <a:spcPct val="150000"/>
              </a:lnSpc>
              <a:spcBef>
                <a:spcPts val="0"/>
              </a:spcBef>
              <a:spcAft>
                <a:spcPts val="0"/>
              </a:spcAft>
              <a:buSzPts val="1200"/>
              <a:buFont typeface="Arial"/>
              <a:buChar char="●"/>
            </a:pPr>
            <a:r>
              <a:rPr b="1" lang="en" sz="1200"/>
              <a:t>Nodemon:</a:t>
            </a:r>
            <a:r>
              <a:rPr lang="en" sz="1200"/>
              <a:t> Automatically restarts the server when changes are made to the codebase.</a:t>
            </a:r>
            <a:endParaRPr sz="1200"/>
          </a:p>
          <a:p>
            <a:pPr indent="-304800" lvl="0" marL="457200" rtl="0" algn="l">
              <a:lnSpc>
                <a:spcPct val="150000"/>
              </a:lnSpc>
              <a:spcBef>
                <a:spcPts val="0"/>
              </a:spcBef>
              <a:spcAft>
                <a:spcPts val="0"/>
              </a:spcAft>
              <a:buSzPts val="1200"/>
              <a:buFont typeface="Arial"/>
              <a:buChar char="●"/>
            </a:pPr>
            <a:r>
              <a:rPr b="1" lang="en" sz="1200"/>
              <a:t>Envdev:</a:t>
            </a:r>
            <a:r>
              <a:rPr lang="en" sz="1200"/>
              <a:t> For managing environment variables and configuration.</a:t>
            </a:r>
            <a:endParaRPr sz="1200"/>
          </a:p>
          <a:p>
            <a:pPr indent="0" lvl="0" marL="457200" rtl="0" algn="l">
              <a:spcBef>
                <a:spcPts val="1200"/>
              </a:spcBef>
              <a:spcAft>
                <a:spcPts val="1200"/>
              </a:spcAft>
              <a:buNone/>
            </a:pPr>
            <a:r>
              <a:t/>
            </a:r>
            <a:endParaRPr b="1" sz="1800">
              <a:solidFill>
                <a:schemeClr val="dk1"/>
              </a:solidFill>
            </a:endParaRPr>
          </a:p>
        </p:txBody>
      </p:sp>
      <p:sp>
        <p:nvSpPr>
          <p:cNvPr id="126" name="Google Shape;126;p20"/>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27" name="Google Shape;127;p20"/>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253825" y="720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Testing &amp; API </a:t>
            </a:r>
            <a:r>
              <a:rPr lang="en">
                <a:solidFill>
                  <a:schemeClr val="lt2"/>
                </a:solidFill>
              </a:rPr>
              <a:t>Integration</a:t>
            </a:r>
            <a:r>
              <a:rPr lang="en">
                <a:solidFill>
                  <a:schemeClr val="lt2"/>
                </a:solidFill>
              </a:rPr>
              <a:t> </a:t>
            </a:r>
            <a:endParaRPr>
              <a:solidFill>
                <a:schemeClr val="lt2"/>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lt2"/>
              </a:solidFill>
            </a:endParaRPr>
          </a:p>
        </p:txBody>
      </p:sp>
      <p:sp>
        <p:nvSpPr>
          <p:cNvPr id="133" name="Google Shape;133;p21"/>
          <p:cNvSpPr txBox="1"/>
          <p:nvPr>
            <p:ph idx="1" type="body"/>
          </p:nvPr>
        </p:nvSpPr>
        <p:spPr>
          <a:xfrm>
            <a:off x="253825" y="1433125"/>
            <a:ext cx="84951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APIs </a:t>
            </a:r>
            <a:r>
              <a:rPr lang="en"/>
              <a:t> : </a:t>
            </a:r>
            <a:r>
              <a:rPr lang="en" sz="1200"/>
              <a:t>Multiple APIs were developed to handle various functionalities within the app. For example some key APIs are:</a:t>
            </a:r>
            <a:endParaRPr sz="1200"/>
          </a:p>
          <a:p>
            <a:pPr indent="-304800" lvl="0" marL="457200" rtl="0" algn="l">
              <a:spcBef>
                <a:spcPts val="1600"/>
              </a:spcBef>
              <a:spcAft>
                <a:spcPts val="0"/>
              </a:spcAft>
              <a:buSzPts val="1200"/>
              <a:buChar char="●"/>
            </a:pPr>
            <a:r>
              <a:rPr lang="en" sz="1200">
                <a:solidFill>
                  <a:srgbClr val="188038"/>
                </a:solidFill>
              </a:rPr>
              <a:t>POST /api/user/logout</a:t>
            </a:r>
            <a:r>
              <a:rPr lang="en" sz="1200"/>
              <a:t>: Handles user logout.</a:t>
            </a:r>
            <a:endParaRPr sz="1200"/>
          </a:p>
          <a:p>
            <a:pPr indent="-304800" lvl="0" marL="457200" rtl="0" algn="l">
              <a:spcBef>
                <a:spcPts val="0"/>
              </a:spcBef>
              <a:spcAft>
                <a:spcPts val="0"/>
              </a:spcAft>
              <a:buSzPts val="1200"/>
              <a:buChar char="●"/>
            </a:pPr>
            <a:r>
              <a:rPr lang="en" sz="1200">
                <a:solidFill>
                  <a:srgbClr val="188038"/>
                </a:solidFill>
              </a:rPr>
              <a:t>POST /api/user/register</a:t>
            </a:r>
            <a:r>
              <a:rPr lang="en" sz="1200"/>
              <a:t>: Registers new users.</a:t>
            </a:r>
            <a:endParaRPr sz="1200"/>
          </a:p>
          <a:p>
            <a:pPr indent="-304800" lvl="0" marL="457200" rtl="0" algn="l">
              <a:spcBef>
                <a:spcPts val="0"/>
              </a:spcBef>
              <a:spcAft>
                <a:spcPts val="0"/>
              </a:spcAft>
              <a:buSzPts val="1200"/>
              <a:buChar char="●"/>
            </a:pPr>
            <a:r>
              <a:rPr lang="en" sz="1200">
                <a:solidFill>
                  <a:srgbClr val="188038"/>
                </a:solidFill>
              </a:rPr>
              <a:t>GET /api/food/list</a:t>
            </a:r>
            <a:r>
              <a:rPr lang="en" sz="1200"/>
              <a:t>: Fetches all available food items.</a:t>
            </a:r>
            <a:endParaRPr sz="1200"/>
          </a:p>
          <a:p>
            <a:pPr indent="-304800" lvl="0" marL="457200" rtl="0" algn="l">
              <a:spcBef>
                <a:spcPts val="0"/>
              </a:spcBef>
              <a:spcAft>
                <a:spcPts val="0"/>
              </a:spcAft>
              <a:buSzPts val="1200"/>
              <a:buChar char="●"/>
            </a:pPr>
            <a:r>
              <a:rPr lang="en" sz="1200">
                <a:solidFill>
                  <a:srgbClr val="188038"/>
                </a:solidFill>
              </a:rPr>
              <a:t>POST /api/food/add</a:t>
            </a:r>
            <a:r>
              <a:rPr lang="en" sz="1200"/>
              <a:t>: Adds a new food item (admin only).</a:t>
            </a:r>
            <a:endParaRPr sz="1200"/>
          </a:p>
          <a:p>
            <a:pPr indent="0" lvl="0" marL="0" rtl="0" algn="l">
              <a:spcBef>
                <a:spcPts val="1200"/>
              </a:spcBef>
              <a:spcAft>
                <a:spcPts val="0"/>
              </a:spcAft>
              <a:buNone/>
            </a:pPr>
            <a:r>
              <a:rPr b="1" lang="en">
                <a:solidFill>
                  <a:schemeClr val="dk1"/>
                </a:solidFill>
              </a:rPr>
              <a:t>Testing : </a:t>
            </a:r>
            <a:r>
              <a:rPr lang="en" sz="1200"/>
              <a:t>To ensure the reliability and performance of the "Tomato" web application, various testing methods were employed</a:t>
            </a:r>
            <a:endParaRPr sz="1200"/>
          </a:p>
          <a:p>
            <a:pPr indent="-304800" lvl="0" marL="457200" rtl="0" algn="l">
              <a:spcBef>
                <a:spcPts val="1600"/>
              </a:spcBef>
              <a:spcAft>
                <a:spcPts val="0"/>
              </a:spcAft>
              <a:buSzPts val="1200"/>
              <a:buChar char="●"/>
            </a:pPr>
            <a:r>
              <a:rPr lang="en" sz="1200"/>
              <a:t>Unit Testing :</a:t>
            </a:r>
            <a:endParaRPr sz="1200"/>
          </a:p>
          <a:p>
            <a:pPr indent="-304800" lvl="0" marL="457200" rtl="0" algn="l">
              <a:spcBef>
                <a:spcPts val="0"/>
              </a:spcBef>
              <a:spcAft>
                <a:spcPts val="0"/>
              </a:spcAft>
              <a:buSzPts val="1200"/>
              <a:buChar char="●"/>
            </a:pPr>
            <a:r>
              <a:rPr lang="en" sz="1200"/>
              <a:t>Integration Testing </a:t>
            </a:r>
            <a:endParaRPr sz="1200"/>
          </a:p>
          <a:p>
            <a:pPr indent="-304800" lvl="0" marL="457200" rtl="0" algn="l">
              <a:spcBef>
                <a:spcPts val="0"/>
              </a:spcBef>
              <a:spcAft>
                <a:spcPts val="0"/>
              </a:spcAft>
              <a:buSzPts val="1200"/>
              <a:buChar char="●"/>
            </a:pPr>
            <a:r>
              <a:rPr lang="en" sz="1200"/>
              <a:t>End-to-End (E2E) Testing</a:t>
            </a:r>
            <a:endParaRPr sz="1200"/>
          </a:p>
          <a:p>
            <a:pPr indent="-304800" lvl="0" marL="457200" rtl="0" algn="l">
              <a:spcBef>
                <a:spcPts val="0"/>
              </a:spcBef>
              <a:spcAft>
                <a:spcPts val="0"/>
              </a:spcAft>
              <a:buSzPts val="1200"/>
              <a:buChar char="●"/>
            </a:pPr>
            <a:r>
              <a:rPr lang="en" sz="1200"/>
              <a:t>Performance Testing </a:t>
            </a:r>
            <a:endParaRPr/>
          </a:p>
          <a:p>
            <a:pPr indent="0" lvl="0" marL="0" rtl="0" algn="l">
              <a:spcBef>
                <a:spcPts val="1200"/>
              </a:spcBef>
              <a:spcAft>
                <a:spcPts val="0"/>
              </a:spcAft>
              <a:buNone/>
            </a:pPr>
            <a:r>
              <a:t/>
            </a:r>
            <a:endParaRPr sz="1200"/>
          </a:p>
          <a:p>
            <a:pPr indent="0" lvl="0" marL="457200" rtl="0" algn="l">
              <a:spcBef>
                <a:spcPts val="1200"/>
              </a:spcBef>
              <a:spcAft>
                <a:spcPts val="1200"/>
              </a:spcAft>
              <a:buNone/>
            </a:pPr>
            <a:r>
              <a:t/>
            </a:r>
            <a:endParaRPr sz="1200"/>
          </a:p>
        </p:txBody>
      </p:sp>
      <p:sp>
        <p:nvSpPr>
          <p:cNvPr id="134" name="Google Shape;134;p21"/>
          <p:cNvSpPr/>
          <p:nvPr/>
        </p:nvSpPr>
        <p:spPr>
          <a:xfrm>
            <a:off x="394925" y="384400"/>
            <a:ext cx="268200" cy="7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35" name="Google Shape;135;p21"/>
          <p:cNvPicPr preferRelativeResize="0"/>
          <p:nvPr/>
        </p:nvPicPr>
        <p:blipFill>
          <a:blip r:embed="rId3">
            <a:alphaModFix amt="80000"/>
          </a:blip>
          <a:stretch>
            <a:fillRect/>
          </a:stretch>
        </p:blipFill>
        <p:spPr>
          <a:xfrm>
            <a:off x="116200" y="224700"/>
            <a:ext cx="1474075" cy="289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